
<file path=[Content_Types].xml><?xml version="1.0" encoding="utf-8"?>
<Types xmlns="http://schemas.openxmlformats.org/package/2006/content-types">
  <Default Extension="png" ContentType="image/png"/>
  <Default Extension="jpeg" ContentType="image/jpeg"/>
  <Default Extension="webp" ContentType="image/webp"/>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7" r:id="rId8"/>
    <p:sldId id="272" r:id="rId9"/>
    <p:sldId id="274" r:id="rId10"/>
    <p:sldId id="264" r:id="rId11"/>
    <p:sldId id="265" r:id="rId12"/>
    <p:sldId id="268" r:id="rId13"/>
    <p:sldId id="273" r:id="rId14"/>
    <p:sldId id="275" r:id="rId15"/>
    <p:sldId id="276" r:id="rId16"/>
    <p:sldId id="277" r:id="rId17"/>
    <p:sldId id="278" r:id="rId18"/>
    <p:sldId id="279" r:id="rId19"/>
    <p:sldId id="280" r:id="rId20"/>
    <p:sldId id="281" r:id="rId21"/>
    <p:sldId id="282" r:id="rId22"/>
    <p:sldId id="284" r:id="rId23"/>
    <p:sldId id="283"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559EB2-FEB5-4E2F-9DDC-783BE5B18B4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77370B1-D9C8-4825-A878-83AACE802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EB84BC1-9D19-49DD-B461-B4274EFA76C2}"/>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5" name="頁尾版面配置區 4">
            <a:extLst>
              <a:ext uri="{FF2B5EF4-FFF2-40B4-BE49-F238E27FC236}">
                <a16:creationId xmlns:a16="http://schemas.microsoft.com/office/drawing/2014/main" id="{6E3B3F77-081E-4ACD-A251-5152E85E5AC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76D3DB3-4D8A-4DDE-BC4A-8F501BF471D3}"/>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61945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22F79A-21BE-4621-81D0-A691163A452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FF64FFD-D220-4223-8DD0-182DF307D703}"/>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79267AE-AEC2-43E0-9D16-280A8DFD4987}"/>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5" name="頁尾版面配置區 4">
            <a:extLst>
              <a:ext uri="{FF2B5EF4-FFF2-40B4-BE49-F238E27FC236}">
                <a16:creationId xmlns:a16="http://schemas.microsoft.com/office/drawing/2014/main" id="{867DFFF3-3C23-4DF6-A18D-B4665FCE55F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908B5D5-79E9-4165-B4C3-C5D3D7BDA36E}"/>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2000096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B2E3A42-0F1A-4ACD-AC43-E56685E19BB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2E2B9AE3-6086-4553-9856-C88427745805}"/>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487B745-3409-48D0-8F5B-28177E8F9D77}"/>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5" name="頁尾版面配置區 4">
            <a:extLst>
              <a:ext uri="{FF2B5EF4-FFF2-40B4-BE49-F238E27FC236}">
                <a16:creationId xmlns:a16="http://schemas.microsoft.com/office/drawing/2014/main" id="{3359CA2C-C9D1-455E-BA2A-FD2581A486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721D3E7-EB5C-42DE-BE2E-0209EC184AD3}"/>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63155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0EEBC3-1853-4A80-8239-9A22EA2DF5F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99B0247-2F13-4C1A-A582-4D0F7D16F30B}"/>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DB0DBE1-61C6-41FC-9625-FDB8C29CDB91}"/>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5" name="頁尾版面配置區 4">
            <a:extLst>
              <a:ext uri="{FF2B5EF4-FFF2-40B4-BE49-F238E27FC236}">
                <a16:creationId xmlns:a16="http://schemas.microsoft.com/office/drawing/2014/main" id="{D60B787E-87CA-48BD-B37D-CFB271351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4FCD44-74B0-42D2-B3B7-0A3907A459D6}"/>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1715340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D6A58E-96AA-4501-830B-A1AD7751B52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B748123-9306-4917-8740-27F267ED7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E087AA4-905E-45AA-83C8-F5EFFBC4959F}"/>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5" name="頁尾版面配置區 4">
            <a:extLst>
              <a:ext uri="{FF2B5EF4-FFF2-40B4-BE49-F238E27FC236}">
                <a16:creationId xmlns:a16="http://schemas.microsoft.com/office/drawing/2014/main" id="{C633629C-1EFB-4E94-8AE6-5858305363E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82B870D-F5DA-48B3-AAFE-1CD8094C9CE4}"/>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1263915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B8DF2-F669-4B93-8AA3-86D6BD07636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7013402-6DB4-4C03-A5CB-4763FB9597B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0C8D059-A5E0-470F-9568-31421E3B3FFB}"/>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DF50112-8DE0-4F10-BACE-5B08203C6E1D}"/>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6" name="頁尾版面配置區 5">
            <a:extLst>
              <a:ext uri="{FF2B5EF4-FFF2-40B4-BE49-F238E27FC236}">
                <a16:creationId xmlns:a16="http://schemas.microsoft.com/office/drawing/2014/main" id="{159A32E8-4F40-4497-A6A5-F33A40A337E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5575324-8079-442D-9FFF-7C6309B0B13C}"/>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257245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E0149-7514-4B40-A32C-B77BCA831D6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70BAFA-8DF9-43BC-9D15-D58EE9A90B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5779E36-2175-4125-A817-C0F9E5F54B6B}"/>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24A2C4B-4A1B-41DC-90F5-18C728FC65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9D542E3B-42AD-4E8A-8140-2C64363AD9EA}"/>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3ADC92D-EF5F-41F6-8F0B-E10753E1E9A0}"/>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8" name="頁尾版面配置區 7">
            <a:extLst>
              <a:ext uri="{FF2B5EF4-FFF2-40B4-BE49-F238E27FC236}">
                <a16:creationId xmlns:a16="http://schemas.microsoft.com/office/drawing/2014/main" id="{D91C62AB-8B3B-4AB6-9AEA-0A4D858102A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78C526A-026D-437F-9047-4F7CD0BB9265}"/>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104456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62BBCC-DE2C-4C40-BC35-5DBB8A66B26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E4A2B93-9585-4900-8FF7-6C806A56C9F6}"/>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4" name="頁尾版面配置區 3">
            <a:extLst>
              <a:ext uri="{FF2B5EF4-FFF2-40B4-BE49-F238E27FC236}">
                <a16:creationId xmlns:a16="http://schemas.microsoft.com/office/drawing/2014/main" id="{999016A6-17B5-478C-AED4-05ED372A530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70FC4D5-A665-460D-BF8A-D6783F23F575}"/>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2699701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3B52988-1B50-416C-B6B5-69066D16CCCA}"/>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3" name="頁尾版面配置區 2">
            <a:extLst>
              <a:ext uri="{FF2B5EF4-FFF2-40B4-BE49-F238E27FC236}">
                <a16:creationId xmlns:a16="http://schemas.microsoft.com/office/drawing/2014/main" id="{54B8B70F-0EC0-4211-B34D-8DFC6C52FDD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BDBA1B0-36C5-4D51-9F29-D8DD2FB517F5}"/>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236767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C02805-F27D-41CB-9D8B-B3AC55103FD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0DA00BB-89C0-4BD5-AB7B-66C2A2FF5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CDAE15-FE5C-4AD6-852A-4657A3390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B881F2FF-7348-45FA-B031-B0434FE47833}"/>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6" name="頁尾版面配置區 5">
            <a:extLst>
              <a:ext uri="{FF2B5EF4-FFF2-40B4-BE49-F238E27FC236}">
                <a16:creationId xmlns:a16="http://schemas.microsoft.com/office/drawing/2014/main" id="{AA26F15E-0EB6-47C6-8F3B-B56092FD0FB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F79B66D-6948-41CB-BA6A-F02A5556B827}"/>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346123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34BA12-E4DC-4209-B20B-DE4D68E8868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D1C1F62-676B-4035-A505-7D8EE58B4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CAD3F84-5988-4BC0-87E1-45DD34206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FA65FA2C-FCAE-4F8C-81B5-860A2C4D02F1}"/>
              </a:ext>
            </a:extLst>
          </p:cNvPr>
          <p:cNvSpPr>
            <a:spLocks noGrp="1"/>
          </p:cNvSpPr>
          <p:nvPr>
            <p:ph type="dt" sz="half" idx="10"/>
          </p:nvPr>
        </p:nvSpPr>
        <p:spPr/>
        <p:txBody>
          <a:bodyPr/>
          <a:lstStyle/>
          <a:p>
            <a:fld id="{A85BF79A-9496-4C00-9C11-CF766E8EFDF5}" type="datetimeFigureOut">
              <a:rPr lang="zh-TW" altLang="en-US" smtClean="0"/>
              <a:t>2023/12/27</a:t>
            </a:fld>
            <a:endParaRPr lang="zh-TW" altLang="en-US"/>
          </a:p>
        </p:txBody>
      </p:sp>
      <p:sp>
        <p:nvSpPr>
          <p:cNvPr id="6" name="頁尾版面配置區 5">
            <a:extLst>
              <a:ext uri="{FF2B5EF4-FFF2-40B4-BE49-F238E27FC236}">
                <a16:creationId xmlns:a16="http://schemas.microsoft.com/office/drawing/2014/main" id="{176AC775-E9A7-46EA-BFE2-EA892810896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A728AF3-3A1C-44F2-B438-63AC9173AAE6}"/>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121479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E00B129-47B0-43AC-8C45-41A6366CA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F0049D-577E-44C1-A8A6-5A2B89791D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CCA0B87-D00F-444C-822E-A035A2F13A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5BF79A-9496-4C00-9C11-CF766E8EFDF5}" type="datetimeFigureOut">
              <a:rPr lang="zh-TW" altLang="en-US" smtClean="0"/>
              <a:t>2023/12/27</a:t>
            </a:fld>
            <a:endParaRPr lang="zh-TW" altLang="en-US"/>
          </a:p>
        </p:txBody>
      </p:sp>
      <p:sp>
        <p:nvSpPr>
          <p:cNvPr id="5" name="頁尾版面配置區 4">
            <a:extLst>
              <a:ext uri="{FF2B5EF4-FFF2-40B4-BE49-F238E27FC236}">
                <a16:creationId xmlns:a16="http://schemas.microsoft.com/office/drawing/2014/main" id="{41462CF3-C97C-48BE-AF7D-7441266659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47B3639-ADF0-4A50-AFA2-458CD1B368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4181832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webp"/><Relationship Id="rId15" Type="http://schemas.openxmlformats.org/officeDocument/2006/relationships/image" Target="../media/image27.jp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prjdbgamingformshow20231219140402.azurewebsites.net/Home/HomePag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06CDDC1-E500-4892-9135-C2B494D799DB}"/>
              </a:ext>
            </a:extLst>
          </p:cNvPr>
          <p:cNvSpPr/>
          <p:nvPr/>
        </p:nvSpPr>
        <p:spPr>
          <a:xfrm>
            <a:off x="5327390" y="1824335"/>
            <a:ext cx="2795565" cy="461665"/>
          </a:xfrm>
          <a:prstGeom prst="rect">
            <a:avLst/>
          </a:prstGeom>
        </p:spPr>
        <p:txBody>
          <a:bodyPr wrap="square">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遊戲資源整合平台</a:t>
            </a:r>
          </a:p>
        </p:txBody>
      </p:sp>
      <p:pic>
        <p:nvPicPr>
          <p:cNvPr id="7" name="圖片 6">
            <a:extLst>
              <a:ext uri="{FF2B5EF4-FFF2-40B4-BE49-F238E27FC236}">
                <a16:creationId xmlns:a16="http://schemas.microsoft.com/office/drawing/2014/main" id="{DA40B9AA-408F-4BA8-ACFA-61F37F3DC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66" y="357677"/>
            <a:ext cx="3475293" cy="3475293"/>
          </a:xfrm>
          <a:prstGeom prst="rect">
            <a:avLst/>
          </a:prstGeom>
        </p:spPr>
      </p:pic>
      <p:sp>
        <p:nvSpPr>
          <p:cNvPr id="8" name="矩形 7">
            <a:extLst>
              <a:ext uri="{FF2B5EF4-FFF2-40B4-BE49-F238E27FC236}">
                <a16:creationId xmlns:a16="http://schemas.microsoft.com/office/drawing/2014/main" id="{FEBCCBCB-9142-445A-8505-63CA9FA00A7D}"/>
              </a:ext>
            </a:extLst>
          </p:cNvPr>
          <p:cNvSpPr/>
          <p:nvPr/>
        </p:nvSpPr>
        <p:spPr>
          <a:xfrm>
            <a:off x="0" y="4572000"/>
            <a:ext cx="12192000" cy="15696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5A880EF0-75A5-4D31-9D08-166B4A806839}"/>
              </a:ext>
            </a:extLst>
          </p:cNvPr>
          <p:cNvSpPr txBox="1"/>
          <p:nvPr/>
        </p:nvSpPr>
        <p:spPr>
          <a:xfrm>
            <a:off x="124408" y="4696839"/>
            <a:ext cx="11943183" cy="1261884"/>
          </a:xfrm>
          <a:prstGeom prst="rect">
            <a:avLst/>
          </a:prstGeom>
          <a:noFill/>
        </p:spPr>
        <p:txBody>
          <a:bodyPr wrap="square" rtlCol="0">
            <a:spAutoFit/>
          </a:bodyPr>
          <a:lstStyle/>
          <a:p>
            <a:r>
              <a:rPr lang="zh-TW" altLang="en-US" sz="4000" dirty="0">
                <a:solidFill>
                  <a:schemeClr val="bg1"/>
                </a:solidFill>
                <a:latin typeface="微軟正黑體" panose="020B0604030504040204" pitchFamily="34" charset="-120"/>
                <a:ea typeface="微軟正黑體" panose="020B0604030504040204" pitchFamily="34" charset="-120"/>
              </a:rPr>
              <a:t>                                        </a:t>
            </a:r>
            <a:r>
              <a:rPr lang="en-US" altLang="zh-TW" sz="4000" dirty="0">
                <a:solidFill>
                  <a:schemeClr val="bg1"/>
                </a:solidFill>
                <a:latin typeface="微軟正黑體" panose="020B0604030504040204" pitchFamily="34" charset="-120"/>
                <a:ea typeface="微軟正黑體" panose="020B0604030504040204" pitchFamily="34" charset="-120"/>
              </a:rPr>
              <a:t>MSIT153</a:t>
            </a:r>
            <a:r>
              <a:rPr lang="zh-TW" altLang="en-US" dirty="0">
                <a:solidFill>
                  <a:schemeClr val="bg1"/>
                </a:solidFill>
                <a:latin typeface="微軟正黑體" panose="020B0604030504040204" pitchFamily="34" charset="-120"/>
                <a:ea typeface="微軟正黑體" panose="020B0604030504040204" pitchFamily="34" charset="-120"/>
              </a:rPr>
              <a:t>  </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                                             組長 </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 李彥霖　　　組員 </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 唐孟宏、邊志祥、朱禹丞、辜克銘</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　　　　　　　　　　　                                               邱炫嘉、黃子倫、郭語喬</a:t>
            </a:r>
            <a:endParaRPr lang="en-US" altLang="zh-TW"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20908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開發技術</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
        <p:nvSpPr>
          <p:cNvPr id="5" name="Google Shape;437;p44">
            <a:extLst>
              <a:ext uri="{FF2B5EF4-FFF2-40B4-BE49-F238E27FC236}">
                <a16:creationId xmlns:a16="http://schemas.microsoft.com/office/drawing/2014/main" id="{6B3D3CE2-A415-479D-B31E-E03B3A8BA8D9}"/>
              </a:ext>
            </a:extLst>
          </p:cNvPr>
          <p:cNvSpPr/>
          <p:nvPr/>
        </p:nvSpPr>
        <p:spPr>
          <a:xfrm>
            <a:off x="138456" y="1825765"/>
            <a:ext cx="5784412" cy="2253941"/>
          </a:xfrm>
          <a:prstGeom prst="rect">
            <a:avLst/>
          </a:prstGeom>
          <a:solidFill>
            <a:schemeClr val="accent5">
              <a:lumMod val="40000"/>
              <a:lumOff val="60000"/>
            </a:schemeClr>
          </a:solidFill>
          <a:ln w="28575" cap="flat" cmpd="sng">
            <a:solidFill>
              <a:schemeClr val="l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endParaRPr dirty="0">
              <a:solidFill>
                <a:schemeClr val="dk1"/>
              </a:solidFill>
              <a:latin typeface="Source Sans Pro"/>
              <a:ea typeface="Source Sans Pro"/>
              <a:cs typeface="Source Sans Pro"/>
              <a:sym typeface="Source Sans Pro"/>
            </a:endParaRPr>
          </a:p>
        </p:txBody>
      </p:sp>
      <p:sp>
        <p:nvSpPr>
          <p:cNvPr id="6" name="Google Shape;438;p44">
            <a:extLst>
              <a:ext uri="{FF2B5EF4-FFF2-40B4-BE49-F238E27FC236}">
                <a16:creationId xmlns:a16="http://schemas.microsoft.com/office/drawing/2014/main" id="{582FBE3B-8D12-4334-B947-BE90B8574C5F}"/>
              </a:ext>
            </a:extLst>
          </p:cNvPr>
          <p:cNvSpPr/>
          <p:nvPr/>
        </p:nvSpPr>
        <p:spPr>
          <a:xfrm>
            <a:off x="6096000" y="1818471"/>
            <a:ext cx="5784412" cy="2261235"/>
          </a:xfrm>
          <a:prstGeom prst="rect">
            <a:avLst/>
          </a:prstGeom>
          <a:solidFill>
            <a:schemeClr val="accent5">
              <a:lumMod val="40000"/>
              <a:lumOff val="60000"/>
            </a:schemeClr>
          </a:solidFill>
          <a:ln w="28575" cap="flat" cmpd="sng">
            <a:solidFill>
              <a:schemeClr val="lt1"/>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latin typeface="Source Sans Pro"/>
              <a:ea typeface="Source Sans Pro"/>
              <a:cs typeface="Source Sans Pro"/>
              <a:sym typeface="Source Sans Pro"/>
            </a:endParaRPr>
          </a:p>
        </p:txBody>
      </p:sp>
      <p:sp>
        <p:nvSpPr>
          <p:cNvPr id="7" name="Google Shape;439;p44">
            <a:extLst>
              <a:ext uri="{FF2B5EF4-FFF2-40B4-BE49-F238E27FC236}">
                <a16:creationId xmlns:a16="http://schemas.microsoft.com/office/drawing/2014/main" id="{6ACACEFB-A406-4ED7-A17E-336D0B76D7CB}"/>
              </a:ext>
            </a:extLst>
          </p:cNvPr>
          <p:cNvSpPr/>
          <p:nvPr/>
        </p:nvSpPr>
        <p:spPr>
          <a:xfrm>
            <a:off x="136259" y="4258421"/>
            <a:ext cx="5792613" cy="2339594"/>
          </a:xfrm>
          <a:prstGeom prst="rect">
            <a:avLst/>
          </a:prstGeom>
          <a:solidFill>
            <a:schemeClr val="accent5">
              <a:lumMod val="40000"/>
              <a:lumOff val="60000"/>
            </a:schemeClr>
          </a:solidFill>
          <a:ln w="28575" cap="flat" cmpd="sng">
            <a:solidFill>
              <a:schemeClr val="lt1"/>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p:txBody>
      </p:sp>
      <p:sp>
        <p:nvSpPr>
          <p:cNvPr id="8" name="Google Shape;440;p44">
            <a:extLst>
              <a:ext uri="{FF2B5EF4-FFF2-40B4-BE49-F238E27FC236}">
                <a16:creationId xmlns:a16="http://schemas.microsoft.com/office/drawing/2014/main" id="{5AADF189-FB89-4C86-B104-F019743F026C}"/>
              </a:ext>
            </a:extLst>
          </p:cNvPr>
          <p:cNvSpPr/>
          <p:nvPr/>
        </p:nvSpPr>
        <p:spPr>
          <a:xfrm>
            <a:off x="6087799" y="4244468"/>
            <a:ext cx="5792613" cy="2339594"/>
          </a:xfrm>
          <a:prstGeom prst="rect">
            <a:avLst/>
          </a:prstGeom>
          <a:solidFill>
            <a:schemeClr val="accent5">
              <a:lumMod val="40000"/>
              <a:lumOff val="60000"/>
            </a:schemeClr>
          </a:solidFill>
          <a:ln w="28575" cap="flat" cmpd="sng">
            <a:solidFill>
              <a:schemeClr val="lt1"/>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latin typeface="Source Sans Pro"/>
              <a:ea typeface="Source Sans Pro"/>
              <a:cs typeface="Source Sans Pro"/>
              <a:sym typeface="Source Sans Pro"/>
            </a:endParaRPr>
          </a:p>
        </p:txBody>
      </p:sp>
      <p:sp>
        <p:nvSpPr>
          <p:cNvPr id="9" name="Google Shape;441;p44">
            <a:extLst>
              <a:ext uri="{FF2B5EF4-FFF2-40B4-BE49-F238E27FC236}">
                <a16:creationId xmlns:a16="http://schemas.microsoft.com/office/drawing/2014/main" id="{7E235315-5208-44B1-9676-652A7DD4AE21}"/>
              </a:ext>
            </a:extLst>
          </p:cNvPr>
          <p:cNvSpPr/>
          <p:nvPr/>
        </p:nvSpPr>
        <p:spPr>
          <a:xfrm>
            <a:off x="4670034" y="2853493"/>
            <a:ext cx="2540286" cy="2489841"/>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2;p44">
            <a:extLst>
              <a:ext uri="{FF2B5EF4-FFF2-40B4-BE49-F238E27FC236}">
                <a16:creationId xmlns:a16="http://schemas.microsoft.com/office/drawing/2014/main" id="{672BEC5B-A818-4F02-B559-6CE6D50AA529}"/>
              </a:ext>
            </a:extLst>
          </p:cNvPr>
          <p:cNvSpPr/>
          <p:nvPr/>
        </p:nvSpPr>
        <p:spPr>
          <a:xfrm rot="5400000">
            <a:off x="4844484" y="2816361"/>
            <a:ext cx="2477256" cy="2566449"/>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3;p44">
            <a:extLst>
              <a:ext uri="{FF2B5EF4-FFF2-40B4-BE49-F238E27FC236}">
                <a16:creationId xmlns:a16="http://schemas.microsoft.com/office/drawing/2014/main" id="{C4A669CC-0470-4C2B-B847-562389297A67}"/>
              </a:ext>
            </a:extLst>
          </p:cNvPr>
          <p:cNvSpPr/>
          <p:nvPr/>
        </p:nvSpPr>
        <p:spPr>
          <a:xfrm rot="10800000">
            <a:off x="4810913" y="3006771"/>
            <a:ext cx="2565048" cy="2489841"/>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4;p44">
            <a:extLst>
              <a:ext uri="{FF2B5EF4-FFF2-40B4-BE49-F238E27FC236}">
                <a16:creationId xmlns:a16="http://schemas.microsoft.com/office/drawing/2014/main" id="{E9B39098-BF3E-421F-8023-682B7B4F7852}"/>
              </a:ext>
            </a:extLst>
          </p:cNvPr>
          <p:cNvSpPr/>
          <p:nvPr/>
        </p:nvSpPr>
        <p:spPr>
          <a:xfrm rot="-5400000">
            <a:off x="4672336" y="2963784"/>
            <a:ext cx="2518705" cy="2577562"/>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p15">
            <a:extLst>
              <a:ext uri="{FF2B5EF4-FFF2-40B4-BE49-F238E27FC236}">
                <a16:creationId xmlns:a16="http://schemas.microsoft.com/office/drawing/2014/main" id="{9EBDF965-D425-4550-89F7-3EAD86D3AAB7}"/>
              </a:ext>
            </a:extLst>
          </p:cNvPr>
          <p:cNvSpPr txBox="1">
            <a:spLocks/>
          </p:cNvSpPr>
          <p:nvPr/>
        </p:nvSpPr>
        <p:spPr>
          <a:xfrm>
            <a:off x="6020513" y="3412714"/>
            <a:ext cx="1472396" cy="7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9pPr>
          </a:lstStyle>
          <a:p>
            <a:r>
              <a:rPr lang="zh-TW" altLang="en-US" sz="1800" dirty="0">
                <a:solidFill>
                  <a:schemeClr val="bg1"/>
                </a:solidFill>
              </a:rPr>
              <a:t>後端</a:t>
            </a:r>
            <a:endParaRPr lang="en-US" altLang="zh-TW" sz="1800" dirty="0">
              <a:solidFill>
                <a:schemeClr val="bg1"/>
              </a:solidFill>
            </a:endParaRPr>
          </a:p>
          <a:p>
            <a:r>
              <a:rPr lang="zh-TW" altLang="en-US" sz="1800" dirty="0">
                <a:solidFill>
                  <a:schemeClr val="bg1"/>
                </a:solidFill>
              </a:rPr>
              <a:t>框架及編譯</a:t>
            </a:r>
          </a:p>
        </p:txBody>
      </p:sp>
      <p:sp>
        <p:nvSpPr>
          <p:cNvPr id="14" name="Google Shape;87;p15">
            <a:extLst>
              <a:ext uri="{FF2B5EF4-FFF2-40B4-BE49-F238E27FC236}">
                <a16:creationId xmlns:a16="http://schemas.microsoft.com/office/drawing/2014/main" id="{81F36128-59AD-4F27-BC9E-462EE5E82BAB}"/>
              </a:ext>
            </a:extLst>
          </p:cNvPr>
          <p:cNvSpPr txBox="1">
            <a:spLocks/>
          </p:cNvSpPr>
          <p:nvPr/>
        </p:nvSpPr>
        <p:spPr>
          <a:xfrm>
            <a:off x="6119216" y="4265513"/>
            <a:ext cx="672121" cy="705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9pPr>
          </a:lstStyle>
          <a:p>
            <a:r>
              <a:rPr lang="zh-TW" altLang="en-US" sz="1800" dirty="0">
                <a:solidFill>
                  <a:schemeClr val="bg1"/>
                </a:solidFill>
              </a:rPr>
              <a:t>套件</a:t>
            </a:r>
            <a:endParaRPr lang="en-US" altLang="zh-TW" sz="1800" dirty="0">
              <a:solidFill>
                <a:schemeClr val="bg1"/>
              </a:solidFill>
            </a:endParaRPr>
          </a:p>
          <a:p>
            <a:r>
              <a:rPr lang="zh-TW" altLang="en-US" sz="1800" dirty="0">
                <a:solidFill>
                  <a:schemeClr val="bg1"/>
                </a:solidFill>
              </a:rPr>
              <a:t>工具</a:t>
            </a:r>
            <a:endParaRPr lang="en-US" altLang="zh-TW" sz="1800" dirty="0">
              <a:solidFill>
                <a:schemeClr val="bg1"/>
              </a:solidFill>
            </a:endParaRPr>
          </a:p>
        </p:txBody>
      </p:sp>
      <p:sp>
        <p:nvSpPr>
          <p:cNvPr id="15" name="Google Shape;87;p15">
            <a:extLst>
              <a:ext uri="{FF2B5EF4-FFF2-40B4-BE49-F238E27FC236}">
                <a16:creationId xmlns:a16="http://schemas.microsoft.com/office/drawing/2014/main" id="{141B077C-4D15-4AEA-923D-A09CDB37217A}"/>
              </a:ext>
            </a:extLst>
          </p:cNvPr>
          <p:cNvSpPr txBox="1">
            <a:spLocks/>
          </p:cNvSpPr>
          <p:nvPr/>
        </p:nvSpPr>
        <p:spPr>
          <a:xfrm>
            <a:off x="4709562" y="4304889"/>
            <a:ext cx="1260847" cy="1130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9pPr>
          </a:lstStyle>
          <a:p>
            <a:pPr algn="r"/>
            <a:r>
              <a:rPr lang="zh-TW" altLang="en-US" sz="1800" dirty="0">
                <a:solidFill>
                  <a:schemeClr val="bg1"/>
                </a:solidFill>
              </a:rPr>
              <a:t>版本控制</a:t>
            </a:r>
            <a:endParaRPr lang="en-US" altLang="zh-TW" sz="1800" dirty="0">
              <a:solidFill>
                <a:schemeClr val="bg1"/>
              </a:solidFill>
            </a:endParaRPr>
          </a:p>
          <a:p>
            <a:pPr algn="r"/>
            <a:r>
              <a:rPr lang="zh-TW" altLang="en-US" sz="1800" dirty="0">
                <a:solidFill>
                  <a:schemeClr val="bg1"/>
                </a:solidFill>
              </a:rPr>
              <a:t>資料庫</a:t>
            </a:r>
            <a:endParaRPr lang="en-US" altLang="zh-TW" sz="1800" dirty="0">
              <a:solidFill>
                <a:schemeClr val="bg1"/>
              </a:solidFill>
            </a:endParaRPr>
          </a:p>
        </p:txBody>
      </p:sp>
      <p:sp>
        <p:nvSpPr>
          <p:cNvPr id="16" name="Google Shape;87;p15">
            <a:extLst>
              <a:ext uri="{FF2B5EF4-FFF2-40B4-BE49-F238E27FC236}">
                <a16:creationId xmlns:a16="http://schemas.microsoft.com/office/drawing/2014/main" id="{24A5319D-0DD3-4A60-B722-F79526D24BC2}"/>
              </a:ext>
            </a:extLst>
          </p:cNvPr>
          <p:cNvSpPr txBox="1">
            <a:spLocks/>
          </p:cNvSpPr>
          <p:nvPr/>
        </p:nvSpPr>
        <p:spPr>
          <a:xfrm>
            <a:off x="4749714" y="3384470"/>
            <a:ext cx="1180234" cy="683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9pPr>
          </a:lstStyle>
          <a:p>
            <a:pPr algn="r"/>
            <a:r>
              <a:rPr lang="zh-TW" altLang="en-US" sz="1800" dirty="0">
                <a:solidFill>
                  <a:schemeClr val="bg1"/>
                </a:solidFill>
              </a:rPr>
              <a:t>前端</a:t>
            </a:r>
            <a:endParaRPr lang="en-US" altLang="zh-TW" sz="1800" dirty="0">
              <a:solidFill>
                <a:schemeClr val="bg1"/>
              </a:solidFill>
            </a:endParaRPr>
          </a:p>
          <a:p>
            <a:pPr algn="r"/>
            <a:r>
              <a:rPr lang="zh-TW" altLang="en-US" sz="1800" dirty="0">
                <a:solidFill>
                  <a:schemeClr val="bg1"/>
                </a:solidFill>
              </a:rPr>
              <a:t>伺服器</a:t>
            </a:r>
            <a:endParaRPr lang="en-US" altLang="zh-TW" sz="1800" dirty="0">
              <a:solidFill>
                <a:schemeClr val="bg1"/>
              </a:solidFill>
            </a:endParaRPr>
          </a:p>
        </p:txBody>
      </p:sp>
      <p:pic>
        <p:nvPicPr>
          <p:cNvPr id="17" name="圖片 16">
            <a:extLst>
              <a:ext uri="{FF2B5EF4-FFF2-40B4-BE49-F238E27FC236}">
                <a16:creationId xmlns:a16="http://schemas.microsoft.com/office/drawing/2014/main" id="{683ABC45-1BB7-43EF-8A17-464D0D86A048}"/>
              </a:ext>
            </a:extLst>
          </p:cNvPr>
          <p:cNvPicPr>
            <a:picLocks noChangeAspect="1"/>
          </p:cNvPicPr>
          <p:nvPr/>
        </p:nvPicPr>
        <p:blipFill>
          <a:blip r:embed="rId3"/>
          <a:stretch>
            <a:fillRect/>
          </a:stretch>
        </p:blipFill>
        <p:spPr>
          <a:xfrm>
            <a:off x="1297750" y="2232017"/>
            <a:ext cx="466537" cy="658035"/>
          </a:xfrm>
          <a:prstGeom prst="rect">
            <a:avLst/>
          </a:prstGeom>
        </p:spPr>
      </p:pic>
      <p:pic>
        <p:nvPicPr>
          <p:cNvPr id="18" name="圖片 17">
            <a:extLst>
              <a:ext uri="{FF2B5EF4-FFF2-40B4-BE49-F238E27FC236}">
                <a16:creationId xmlns:a16="http://schemas.microsoft.com/office/drawing/2014/main" id="{221BA824-5241-4669-AD33-0E45285F2D75}"/>
              </a:ext>
            </a:extLst>
          </p:cNvPr>
          <p:cNvPicPr>
            <a:picLocks noChangeAspect="1"/>
          </p:cNvPicPr>
          <p:nvPr/>
        </p:nvPicPr>
        <p:blipFill>
          <a:blip r:embed="rId4"/>
          <a:stretch>
            <a:fillRect/>
          </a:stretch>
        </p:blipFill>
        <p:spPr>
          <a:xfrm>
            <a:off x="498131" y="2225746"/>
            <a:ext cx="702658" cy="702658"/>
          </a:xfrm>
          <a:prstGeom prst="rect">
            <a:avLst/>
          </a:prstGeom>
        </p:spPr>
      </p:pic>
      <p:pic>
        <p:nvPicPr>
          <p:cNvPr id="19" name="圖片 18">
            <a:extLst>
              <a:ext uri="{FF2B5EF4-FFF2-40B4-BE49-F238E27FC236}">
                <a16:creationId xmlns:a16="http://schemas.microsoft.com/office/drawing/2014/main" id="{8E1E99F8-6118-44D5-AAC0-86241BD8703D}"/>
              </a:ext>
            </a:extLst>
          </p:cNvPr>
          <p:cNvPicPr>
            <a:picLocks noChangeAspect="1"/>
          </p:cNvPicPr>
          <p:nvPr/>
        </p:nvPicPr>
        <p:blipFill>
          <a:blip r:embed="rId5"/>
          <a:stretch>
            <a:fillRect/>
          </a:stretch>
        </p:blipFill>
        <p:spPr>
          <a:xfrm>
            <a:off x="1871306" y="2225746"/>
            <a:ext cx="657693" cy="657693"/>
          </a:xfrm>
          <a:prstGeom prst="rect">
            <a:avLst/>
          </a:prstGeom>
        </p:spPr>
      </p:pic>
      <p:pic>
        <p:nvPicPr>
          <p:cNvPr id="21" name="圖片 20">
            <a:extLst>
              <a:ext uri="{FF2B5EF4-FFF2-40B4-BE49-F238E27FC236}">
                <a16:creationId xmlns:a16="http://schemas.microsoft.com/office/drawing/2014/main" id="{87AB36EB-C4E3-4BDB-B436-EC643BEF5DF9}"/>
              </a:ext>
            </a:extLst>
          </p:cNvPr>
          <p:cNvPicPr>
            <a:picLocks noChangeAspect="1"/>
          </p:cNvPicPr>
          <p:nvPr/>
        </p:nvPicPr>
        <p:blipFill>
          <a:blip r:embed="rId6"/>
          <a:stretch>
            <a:fillRect/>
          </a:stretch>
        </p:blipFill>
        <p:spPr>
          <a:xfrm>
            <a:off x="3025719" y="2146110"/>
            <a:ext cx="1978444" cy="949035"/>
          </a:xfrm>
          <a:prstGeom prst="rect">
            <a:avLst/>
          </a:prstGeom>
        </p:spPr>
      </p:pic>
      <p:pic>
        <p:nvPicPr>
          <p:cNvPr id="22" name="圖片 21">
            <a:extLst>
              <a:ext uri="{FF2B5EF4-FFF2-40B4-BE49-F238E27FC236}">
                <a16:creationId xmlns:a16="http://schemas.microsoft.com/office/drawing/2014/main" id="{86FF8068-B341-4FF3-B012-A0A11E7A764F}"/>
              </a:ext>
            </a:extLst>
          </p:cNvPr>
          <p:cNvPicPr>
            <a:picLocks noChangeAspect="1"/>
          </p:cNvPicPr>
          <p:nvPr/>
        </p:nvPicPr>
        <p:blipFill>
          <a:blip r:embed="rId7"/>
          <a:stretch>
            <a:fillRect/>
          </a:stretch>
        </p:blipFill>
        <p:spPr>
          <a:xfrm>
            <a:off x="754726" y="3336900"/>
            <a:ext cx="2491987" cy="608396"/>
          </a:xfrm>
          <a:prstGeom prst="rect">
            <a:avLst/>
          </a:prstGeom>
        </p:spPr>
      </p:pic>
      <p:pic>
        <p:nvPicPr>
          <p:cNvPr id="23" name="圖片 22">
            <a:extLst>
              <a:ext uri="{FF2B5EF4-FFF2-40B4-BE49-F238E27FC236}">
                <a16:creationId xmlns:a16="http://schemas.microsoft.com/office/drawing/2014/main" id="{1DB0C3AE-5020-408E-AED0-92EA08C1E96B}"/>
              </a:ext>
            </a:extLst>
          </p:cNvPr>
          <p:cNvPicPr>
            <a:picLocks noChangeAspect="1"/>
          </p:cNvPicPr>
          <p:nvPr/>
        </p:nvPicPr>
        <p:blipFill>
          <a:blip r:embed="rId8"/>
          <a:stretch>
            <a:fillRect/>
          </a:stretch>
        </p:blipFill>
        <p:spPr>
          <a:xfrm>
            <a:off x="558520" y="4917133"/>
            <a:ext cx="1577746" cy="1277976"/>
          </a:xfrm>
          <a:prstGeom prst="rect">
            <a:avLst/>
          </a:prstGeom>
        </p:spPr>
      </p:pic>
      <p:pic>
        <p:nvPicPr>
          <p:cNvPr id="24" name="圖片 23">
            <a:extLst>
              <a:ext uri="{FF2B5EF4-FFF2-40B4-BE49-F238E27FC236}">
                <a16:creationId xmlns:a16="http://schemas.microsoft.com/office/drawing/2014/main" id="{E5C7ECAF-8785-449B-8C79-F6E949BAAF96}"/>
              </a:ext>
            </a:extLst>
          </p:cNvPr>
          <p:cNvPicPr>
            <a:picLocks noChangeAspect="1"/>
          </p:cNvPicPr>
          <p:nvPr/>
        </p:nvPicPr>
        <p:blipFill>
          <a:blip r:embed="rId9"/>
          <a:stretch>
            <a:fillRect/>
          </a:stretch>
        </p:blipFill>
        <p:spPr>
          <a:xfrm>
            <a:off x="2811532" y="4969196"/>
            <a:ext cx="2010668" cy="1130999"/>
          </a:xfrm>
          <a:prstGeom prst="rect">
            <a:avLst/>
          </a:prstGeom>
        </p:spPr>
      </p:pic>
      <p:pic>
        <p:nvPicPr>
          <p:cNvPr id="30" name="圖片 29">
            <a:extLst>
              <a:ext uri="{FF2B5EF4-FFF2-40B4-BE49-F238E27FC236}">
                <a16:creationId xmlns:a16="http://schemas.microsoft.com/office/drawing/2014/main" id="{65F1247B-5953-46AF-8EB8-1A20E9691E59}"/>
              </a:ext>
            </a:extLst>
          </p:cNvPr>
          <p:cNvPicPr>
            <a:picLocks noChangeAspect="1"/>
          </p:cNvPicPr>
          <p:nvPr/>
        </p:nvPicPr>
        <p:blipFill rotWithShape="1">
          <a:blip r:embed="rId10">
            <a:clrChange>
              <a:clrFrom>
                <a:srgbClr val="FFFFFF"/>
              </a:clrFrom>
              <a:clrTo>
                <a:srgbClr val="FFFFFF">
                  <a:alpha val="0"/>
                </a:srgbClr>
              </a:clrTo>
            </a:clrChange>
          </a:blip>
          <a:srcRect t="21994" b="21051"/>
          <a:stretch/>
        </p:blipFill>
        <p:spPr>
          <a:xfrm>
            <a:off x="8100671" y="4338417"/>
            <a:ext cx="1428760" cy="452085"/>
          </a:xfrm>
          <a:prstGeom prst="rect">
            <a:avLst/>
          </a:prstGeom>
        </p:spPr>
      </p:pic>
      <p:pic>
        <p:nvPicPr>
          <p:cNvPr id="33" name="圖片 32">
            <a:extLst>
              <a:ext uri="{FF2B5EF4-FFF2-40B4-BE49-F238E27FC236}">
                <a16:creationId xmlns:a16="http://schemas.microsoft.com/office/drawing/2014/main" id="{96CB0BD4-123F-4233-9925-A36DB26CA2E7}"/>
              </a:ext>
            </a:extLst>
          </p:cNvPr>
          <p:cNvPicPr>
            <a:picLocks noChangeAspect="1"/>
          </p:cNvPicPr>
          <p:nvPr/>
        </p:nvPicPr>
        <p:blipFill rotWithShape="1">
          <a:blip r:embed="rId11"/>
          <a:srcRect l="11416" t="15246" r="17563" b="10510"/>
          <a:stretch/>
        </p:blipFill>
        <p:spPr>
          <a:xfrm>
            <a:off x="7151971" y="2169691"/>
            <a:ext cx="715566" cy="748033"/>
          </a:xfrm>
          <a:prstGeom prst="rect">
            <a:avLst/>
          </a:prstGeom>
        </p:spPr>
      </p:pic>
      <p:pic>
        <p:nvPicPr>
          <p:cNvPr id="34" name="圖片 33">
            <a:extLst>
              <a:ext uri="{FF2B5EF4-FFF2-40B4-BE49-F238E27FC236}">
                <a16:creationId xmlns:a16="http://schemas.microsoft.com/office/drawing/2014/main" id="{1EAFCA50-B14E-4BC3-A109-1750C570A694}"/>
              </a:ext>
            </a:extLst>
          </p:cNvPr>
          <p:cNvPicPr>
            <a:picLocks noChangeAspect="1"/>
          </p:cNvPicPr>
          <p:nvPr/>
        </p:nvPicPr>
        <p:blipFill>
          <a:blip r:embed="rId12"/>
          <a:stretch>
            <a:fillRect/>
          </a:stretch>
        </p:blipFill>
        <p:spPr>
          <a:xfrm>
            <a:off x="10628612" y="3106948"/>
            <a:ext cx="878803" cy="878803"/>
          </a:xfrm>
          <a:prstGeom prst="rect">
            <a:avLst/>
          </a:prstGeom>
        </p:spPr>
      </p:pic>
      <p:pic>
        <p:nvPicPr>
          <p:cNvPr id="41" name="圖片 40">
            <a:extLst>
              <a:ext uri="{FF2B5EF4-FFF2-40B4-BE49-F238E27FC236}">
                <a16:creationId xmlns:a16="http://schemas.microsoft.com/office/drawing/2014/main" id="{1A068371-5B85-4E6B-9B9B-B64297BF7E3E}"/>
              </a:ext>
            </a:extLst>
          </p:cNvPr>
          <p:cNvPicPr>
            <a:picLocks noChangeAspect="1"/>
          </p:cNvPicPr>
          <p:nvPr/>
        </p:nvPicPr>
        <p:blipFill rotWithShape="1">
          <a:blip r:embed="rId13"/>
          <a:srcRect l="8825" t="20490" r="9758" b="16631"/>
          <a:stretch/>
        </p:blipFill>
        <p:spPr>
          <a:xfrm>
            <a:off x="8904985" y="2107808"/>
            <a:ext cx="1908722" cy="733864"/>
          </a:xfrm>
          <a:prstGeom prst="rect">
            <a:avLst/>
          </a:prstGeom>
        </p:spPr>
      </p:pic>
      <p:pic>
        <p:nvPicPr>
          <p:cNvPr id="44" name="圖片 43">
            <a:extLst>
              <a:ext uri="{FF2B5EF4-FFF2-40B4-BE49-F238E27FC236}">
                <a16:creationId xmlns:a16="http://schemas.microsoft.com/office/drawing/2014/main" id="{BAF8A404-C36A-4BBC-88BC-57A7FF9EE14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41967" y="4278170"/>
            <a:ext cx="2373290" cy="638963"/>
          </a:xfrm>
          <a:prstGeom prst="rect">
            <a:avLst/>
          </a:prstGeom>
        </p:spPr>
      </p:pic>
      <p:pic>
        <p:nvPicPr>
          <p:cNvPr id="45" name="圖片 44">
            <a:extLst>
              <a:ext uri="{FF2B5EF4-FFF2-40B4-BE49-F238E27FC236}">
                <a16:creationId xmlns:a16="http://schemas.microsoft.com/office/drawing/2014/main" id="{3733F18A-0CB2-4FD0-B0D1-10F962B848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25907" y="4953418"/>
            <a:ext cx="1174180" cy="733863"/>
          </a:xfrm>
          <a:prstGeom prst="rect">
            <a:avLst/>
          </a:prstGeom>
        </p:spPr>
      </p:pic>
      <p:pic>
        <p:nvPicPr>
          <p:cNvPr id="4" name="圖片 3">
            <a:extLst>
              <a:ext uri="{FF2B5EF4-FFF2-40B4-BE49-F238E27FC236}">
                <a16:creationId xmlns:a16="http://schemas.microsoft.com/office/drawing/2014/main" id="{D5EA902C-3BED-40B8-9A43-E44F3ECC0D5A}"/>
              </a:ext>
            </a:extLst>
          </p:cNvPr>
          <p:cNvPicPr>
            <a:picLocks noChangeAspect="1"/>
          </p:cNvPicPr>
          <p:nvPr/>
        </p:nvPicPr>
        <p:blipFill rotWithShape="1">
          <a:blip r:embed="rId16">
            <a:extLst>
              <a:ext uri="{28A0092B-C50C-407E-A947-70E740481C1C}">
                <a14:useLocalDpi xmlns:a14="http://schemas.microsoft.com/office/drawing/2010/main" val="0"/>
              </a:ext>
            </a:extLst>
          </a:blip>
          <a:srcRect l="24275" r="25919" b="68390"/>
          <a:stretch/>
        </p:blipFill>
        <p:spPr>
          <a:xfrm>
            <a:off x="7621896" y="5907113"/>
            <a:ext cx="1891147" cy="452085"/>
          </a:xfrm>
          <a:prstGeom prst="rect">
            <a:avLst/>
          </a:prstGeom>
        </p:spPr>
      </p:pic>
      <p:pic>
        <p:nvPicPr>
          <p:cNvPr id="27" name="圖片 26">
            <a:extLst>
              <a:ext uri="{FF2B5EF4-FFF2-40B4-BE49-F238E27FC236}">
                <a16:creationId xmlns:a16="http://schemas.microsoft.com/office/drawing/2014/main" id="{835C590E-7713-4F6D-8B01-87409D9CFB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46166" y="3087385"/>
            <a:ext cx="1472396" cy="896891"/>
          </a:xfrm>
          <a:prstGeom prst="rect">
            <a:avLst/>
          </a:prstGeom>
        </p:spPr>
      </p:pic>
      <p:pic>
        <p:nvPicPr>
          <p:cNvPr id="31" name="圖片 30">
            <a:extLst>
              <a:ext uri="{FF2B5EF4-FFF2-40B4-BE49-F238E27FC236}">
                <a16:creationId xmlns:a16="http://schemas.microsoft.com/office/drawing/2014/main" id="{336A91F9-6565-498D-BEA6-C0B54227E67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962498" y="4644383"/>
            <a:ext cx="1361252" cy="1361252"/>
          </a:xfrm>
          <a:prstGeom prst="rect">
            <a:avLst/>
          </a:prstGeom>
        </p:spPr>
      </p:pic>
      <p:pic>
        <p:nvPicPr>
          <p:cNvPr id="37" name="圖片 36">
            <a:extLst>
              <a:ext uri="{FF2B5EF4-FFF2-40B4-BE49-F238E27FC236}">
                <a16:creationId xmlns:a16="http://schemas.microsoft.com/office/drawing/2014/main" id="{A05E3A92-8C8E-4F8E-A234-15A53FE2582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59346" y="5806653"/>
            <a:ext cx="1774102" cy="512133"/>
          </a:xfrm>
          <a:prstGeom prst="rect">
            <a:avLst/>
          </a:prstGeom>
        </p:spPr>
      </p:pic>
    </p:spTree>
    <p:extLst>
      <p:ext uri="{BB962C8B-B14F-4D97-AF65-F5344CB8AC3E}">
        <p14:creationId xmlns:p14="http://schemas.microsoft.com/office/powerpoint/2010/main" val="26357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2766218"/>
            <a:ext cx="10515600" cy="1325563"/>
          </a:xfrm>
        </p:spPr>
        <p:txBody>
          <a:bodyPr>
            <a:noAutofit/>
          </a:bodyPr>
          <a:lstStyle/>
          <a:p>
            <a:pPr algn="ctr"/>
            <a:r>
              <a:rPr lang="zh-TW" altLang="en-US" sz="9600" dirty="0">
                <a:solidFill>
                  <a:schemeClr val="bg1"/>
                </a:solidFill>
                <a:latin typeface="微軟正黑體" panose="020B0604030504040204" pitchFamily="34" charset="-120"/>
                <a:ea typeface="微軟正黑體" panose="020B0604030504040204" pitchFamily="34" charset="-120"/>
              </a:rPr>
              <a:t>系統展示</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Tree>
    <p:extLst>
      <p:ext uri="{BB962C8B-B14F-4D97-AF65-F5344CB8AC3E}">
        <p14:creationId xmlns:p14="http://schemas.microsoft.com/office/powerpoint/2010/main" val="90732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特別感謝</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
        <p:nvSpPr>
          <p:cNvPr id="3" name="文字方塊 2">
            <a:extLst>
              <a:ext uri="{FF2B5EF4-FFF2-40B4-BE49-F238E27FC236}">
                <a16:creationId xmlns:a16="http://schemas.microsoft.com/office/drawing/2014/main" id="{C5A729D3-C786-49A8-A5A8-86D63F564773}"/>
              </a:ext>
            </a:extLst>
          </p:cNvPr>
          <p:cNvSpPr txBox="1"/>
          <p:nvPr/>
        </p:nvSpPr>
        <p:spPr>
          <a:xfrm>
            <a:off x="1809493" y="1623526"/>
            <a:ext cx="8448147" cy="4247317"/>
          </a:xfrm>
          <a:prstGeom prst="rect">
            <a:avLst/>
          </a:prstGeom>
          <a:noFill/>
        </p:spPr>
        <p:txBody>
          <a:bodyPr wrap="none" rtlCol="0">
            <a:spAutoFit/>
          </a:bodyPr>
          <a:lstStyle/>
          <a:p>
            <a:pPr marL="101600"/>
            <a:r>
              <a:rPr lang="zh-TW" altLang="en-US" sz="3600" b="1" dirty="0">
                <a:solidFill>
                  <a:schemeClr val="bg1"/>
                </a:solidFill>
                <a:latin typeface="微軟正黑體" panose="020B0604030504040204" pitchFamily="34" charset="-120"/>
                <a:ea typeface="微軟正黑體" panose="020B0604030504040204" pitchFamily="34" charset="-120"/>
              </a:rPr>
              <a:t>王芳芳 導師　紀宜昕 老師　錢曉明 老師</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r>
              <a:rPr lang="zh-TW" altLang="en-US" sz="3600" b="1" dirty="0">
                <a:solidFill>
                  <a:schemeClr val="bg1"/>
                </a:solidFill>
                <a:latin typeface="微軟正黑體" panose="020B0604030504040204" pitchFamily="34" charset="-120"/>
                <a:ea typeface="微軟正黑體" panose="020B0604030504040204" pitchFamily="34" charset="-120"/>
              </a:rPr>
              <a:t>蔡捷雲 老師　陳智揚 老師　王孝弘 老師</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r>
              <a:rPr lang="zh-TW" altLang="en-US" sz="3600" b="1" dirty="0">
                <a:solidFill>
                  <a:schemeClr val="bg1"/>
                </a:solidFill>
                <a:latin typeface="微軟正黑體" panose="020B0604030504040204" pitchFamily="34" charset="-120"/>
                <a:ea typeface="微軟正黑體" panose="020B0604030504040204" pitchFamily="34" charset="-120"/>
              </a:rPr>
              <a:t>王寧疆 老師　曹　山 老師　陳銀華 老師</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r>
              <a:rPr lang="zh-TW" altLang="en-US" sz="3600" b="1" dirty="0">
                <a:solidFill>
                  <a:schemeClr val="bg1"/>
                </a:solidFill>
                <a:latin typeface="微軟正黑體" panose="020B0604030504040204" pitchFamily="34" charset="-120"/>
                <a:ea typeface="微軟正黑體" panose="020B0604030504040204" pitchFamily="34" charset="-120"/>
              </a:rPr>
              <a:t>林昭吟 老師　及資展國際全體人員</a:t>
            </a:r>
            <a:endParaRPr lang="en-US" altLang="zh-TW" sz="3600" b="1" dirty="0">
              <a:solidFill>
                <a:schemeClr val="bg1"/>
              </a:solidFill>
              <a:latin typeface="微軟正黑體" panose="020B0604030504040204" pitchFamily="34" charset="-120"/>
              <a:ea typeface="微軟正黑體" panose="020B0604030504040204" pitchFamily="34" charset="-120"/>
            </a:endParaRPr>
          </a:p>
          <a:p>
            <a:endParaRPr lang="zh-TW" altLang="en-US" dirty="0"/>
          </a:p>
        </p:txBody>
      </p:sp>
      <p:sp>
        <p:nvSpPr>
          <p:cNvPr id="4" name="文字方塊 3">
            <a:extLst>
              <a:ext uri="{FF2B5EF4-FFF2-40B4-BE49-F238E27FC236}">
                <a16:creationId xmlns:a16="http://schemas.microsoft.com/office/drawing/2014/main" id="{CDACA125-EAC5-4401-8DA0-65DD5B21AE37}"/>
              </a:ext>
            </a:extLst>
          </p:cNvPr>
          <p:cNvSpPr txBox="1"/>
          <p:nvPr/>
        </p:nvSpPr>
        <p:spPr>
          <a:xfrm>
            <a:off x="3883032" y="5712843"/>
            <a:ext cx="4301067" cy="707886"/>
          </a:xfrm>
          <a:prstGeom prst="rect">
            <a:avLst/>
          </a:prstGeom>
          <a:noFill/>
        </p:spPr>
        <p:txBody>
          <a:bodyPr wrap="square" rtlCol="0">
            <a:spAutoFit/>
          </a:bodyPr>
          <a:lstStyle/>
          <a:p>
            <a:r>
              <a:rPr lang="zh-TW" altLang="en-US" sz="4000" dirty="0">
                <a:solidFill>
                  <a:schemeClr val="bg1"/>
                </a:solidFill>
                <a:latin typeface="微軟正黑體" panose="020B0604030504040204" pitchFamily="34" charset="-120"/>
                <a:ea typeface="微軟正黑體" panose="020B0604030504040204" pitchFamily="34" charset="-120"/>
              </a:rPr>
              <a:t>感謝各位老師指導</a:t>
            </a:r>
          </a:p>
        </p:txBody>
      </p:sp>
    </p:spTree>
    <p:extLst>
      <p:ext uri="{BB962C8B-B14F-4D97-AF65-F5344CB8AC3E}">
        <p14:creationId xmlns:p14="http://schemas.microsoft.com/office/powerpoint/2010/main" val="253211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特別感謝</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
        <p:nvSpPr>
          <p:cNvPr id="3" name="文字方塊 2">
            <a:extLst>
              <a:ext uri="{FF2B5EF4-FFF2-40B4-BE49-F238E27FC236}">
                <a16:creationId xmlns:a16="http://schemas.microsoft.com/office/drawing/2014/main" id="{C5A729D3-C786-49A8-A5A8-86D63F564773}"/>
              </a:ext>
            </a:extLst>
          </p:cNvPr>
          <p:cNvSpPr txBox="1"/>
          <p:nvPr/>
        </p:nvSpPr>
        <p:spPr>
          <a:xfrm>
            <a:off x="1970358" y="3122125"/>
            <a:ext cx="9112507" cy="1477328"/>
          </a:xfrm>
          <a:prstGeom prst="rect">
            <a:avLst/>
          </a:prstGeom>
          <a:noFill/>
        </p:spPr>
        <p:txBody>
          <a:bodyPr wrap="square" rtlCol="0">
            <a:spAutoFit/>
          </a:bodyPr>
          <a:lstStyle/>
          <a:p>
            <a:pPr marL="101600"/>
            <a:r>
              <a:rPr lang="zh-TW" altLang="en-US" sz="7200" b="1" dirty="0">
                <a:solidFill>
                  <a:schemeClr val="bg1"/>
                </a:solidFill>
                <a:latin typeface="微軟正黑體" panose="020B0604030504040204" pitchFamily="34" charset="-120"/>
                <a:ea typeface="微軟正黑體" panose="020B0604030504040204" pitchFamily="34" charset="-120"/>
              </a:rPr>
              <a:t>感謝各位的蒞臨指導</a:t>
            </a:r>
            <a:endParaRPr lang="en-US" altLang="zh-TW" sz="7200" b="1" dirty="0">
              <a:solidFill>
                <a:schemeClr val="bg1"/>
              </a:solidFill>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4258546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02CD93-6891-4C69-9853-386F9176CFAD}"/>
              </a:ext>
            </a:extLst>
          </p:cNvPr>
          <p:cNvSpPr>
            <a:spLocks noGrp="1"/>
          </p:cNvSpPr>
          <p:nvPr>
            <p:ph type="title"/>
          </p:nvPr>
        </p:nvSpPr>
        <p:spPr>
          <a:xfrm>
            <a:off x="838200" y="2766218"/>
            <a:ext cx="10515600" cy="1325563"/>
          </a:xfrm>
        </p:spPr>
        <p:txBody>
          <a:bodyPr/>
          <a:lstStyle/>
          <a:p>
            <a:r>
              <a:rPr lang="zh-TW" altLang="en-US" dirty="0">
                <a:solidFill>
                  <a:schemeClr val="bg1"/>
                </a:solidFill>
              </a:rPr>
              <a:t>                  附錄－各功能詳細畫面</a:t>
            </a:r>
            <a:endParaRPr lang="zh-TW" altLang="en-US" dirty="0"/>
          </a:p>
        </p:txBody>
      </p:sp>
    </p:spTree>
    <p:extLst>
      <p:ext uri="{BB962C8B-B14F-4D97-AF65-F5344CB8AC3E}">
        <p14:creationId xmlns:p14="http://schemas.microsoft.com/office/powerpoint/2010/main" val="1391754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B40832-B214-4576-921F-3EA8E38DC9D7}"/>
              </a:ext>
            </a:extLst>
          </p:cNvPr>
          <p:cNvSpPr>
            <a:spLocks noGrp="1"/>
          </p:cNvSpPr>
          <p:nvPr>
            <p:ph type="title"/>
          </p:nvPr>
        </p:nvSpPr>
        <p:spPr>
          <a:xfrm>
            <a:off x="178323" y="3418514"/>
            <a:ext cx="3960302" cy="3038912"/>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組長</a:t>
            </a:r>
            <a:br>
              <a:rPr lang="en-US" altLang="zh-TW" dirty="0">
                <a:solidFill>
                  <a:schemeClr val="bg1"/>
                </a:solidFill>
                <a:latin typeface="微軟正黑體" panose="020B0604030504040204" pitchFamily="34" charset="-120"/>
                <a:ea typeface="微軟正黑體" panose="020B0604030504040204" pitchFamily="34" charset="-120"/>
              </a:rPr>
            </a:br>
            <a:r>
              <a:rPr lang="zh-TW" altLang="en-US" dirty="0">
                <a:solidFill>
                  <a:schemeClr val="bg1"/>
                </a:solidFill>
                <a:latin typeface="微軟正黑體" panose="020B0604030504040204" pitchFamily="34" charset="-120"/>
                <a:ea typeface="微軟正黑體" panose="020B0604030504040204" pitchFamily="34" charset="-120"/>
              </a:rPr>
              <a:t>李彥霖</a:t>
            </a:r>
          </a:p>
        </p:txBody>
      </p:sp>
      <p:pic>
        <p:nvPicPr>
          <p:cNvPr id="4" name="圖片 3">
            <a:extLst>
              <a:ext uri="{FF2B5EF4-FFF2-40B4-BE49-F238E27FC236}">
                <a16:creationId xmlns:a16="http://schemas.microsoft.com/office/drawing/2014/main" id="{2EB981CC-5424-491C-84FA-C774DA6246C7}"/>
              </a:ext>
            </a:extLst>
          </p:cNvPr>
          <p:cNvPicPr>
            <a:picLocks noChangeAspect="1"/>
          </p:cNvPicPr>
          <p:nvPr/>
        </p:nvPicPr>
        <p:blipFill rotWithShape="1">
          <a:blip r:embed="rId2">
            <a:extLst>
              <a:ext uri="{28A0092B-C50C-407E-A947-70E740481C1C}">
                <a14:useLocalDpi xmlns:a14="http://schemas.microsoft.com/office/drawing/2010/main" val="0"/>
              </a:ext>
            </a:extLst>
          </a:blip>
          <a:srcRect t="23895" b="38132"/>
          <a:stretch/>
        </p:blipFill>
        <p:spPr>
          <a:xfrm>
            <a:off x="714854" y="1238396"/>
            <a:ext cx="2887240" cy="1931040"/>
          </a:xfrm>
          <a:prstGeom prst="rect">
            <a:avLst/>
          </a:prstGeom>
        </p:spPr>
      </p:pic>
      <p:pic>
        <p:nvPicPr>
          <p:cNvPr id="8" name="內容版面配置區 7">
            <a:extLst>
              <a:ext uri="{FF2B5EF4-FFF2-40B4-BE49-F238E27FC236}">
                <a16:creationId xmlns:a16="http://schemas.microsoft.com/office/drawing/2014/main" id="{338C0756-9CAF-4391-BC4F-2FF202297F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2436" y="1360022"/>
            <a:ext cx="864867" cy="864867"/>
          </a:xfrm>
        </p:spPr>
      </p:pic>
      <p:pic>
        <p:nvPicPr>
          <p:cNvPr id="9" name="內容版面配置區 7">
            <a:extLst>
              <a:ext uri="{FF2B5EF4-FFF2-40B4-BE49-F238E27FC236}">
                <a16:creationId xmlns:a16="http://schemas.microsoft.com/office/drawing/2014/main" id="{B36596A1-0A07-446A-92B7-BBB29D90E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836" y="4273943"/>
            <a:ext cx="864867" cy="864867"/>
          </a:xfrm>
          <a:prstGeom prst="rect">
            <a:avLst/>
          </a:prstGeom>
        </p:spPr>
      </p:pic>
      <p:pic>
        <p:nvPicPr>
          <p:cNvPr id="14" name="內容版面配置區 7">
            <a:extLst>
              <a:ext uri="{FF2B5EF4-FFF2-40B4-BE49-F238E27FC236}">
                <a16:creationId xmlns:a16="http://schemas.microsoft.com/office/drawing/2014/main" id="{29542DD5-91F3-4ECE-9F8F-0D037FC51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836" y="1512422"/>
            <a:ext cx="864867" cy="864867"/>
          </a:xfrm>
          <a:prstGeom prst="rect">
            <a:avLst/>
          </a:prstGeom>
        </p:spPr>
      </p:pic>
      <p:sp>
        <p:nvSpPr>
          <p:cNvPr id="15" name="標題 1">
            <a:extLst>
              <a:ext uri="{FF2B5EF4-FFF2-40B4-BE49-F238E27FC236}">
                <a16:creationId xmlns:a16="http://schemas.microsoft.com/office/drawing/2014/main" id="{3F1EB700-33DA-423F-9050-619AB86CB3F7}"/>
              </a:ext>
            </a:extLst>
          </p:cNvPr>
          <p:cNvSpPr txBox="1">
            <a:spLocks/>
          </p:cNvSpPr>
          <p:nvPr/>
        </p:nvSpPr>
        <p:spPr>
          <a:xfrm>
            <a:off x="6627302" y="427394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latin typeface="微軟正黑體" panose="020B0604030504040204" pitchFamily="34" charset="-120"/>
                <a:ea typeface="微軟正黑體" panose="020B0604030504040204" pitchFamily="34" charset="-120"/>
              </a:rPr>
              <a:t>Azure</a:t>
            </a:r>
            <a:r>
              <a:rPr lang="zh-TW" altLang="en-US" dirty="0">
                <a:solidFill>
                  <a:schemeClr val="bg1"/>
                </a:solidFill>
                <a:latin typeface="微軟正黑體" panose="020B0604030504040204" pitchFamily="34" charset="-120"/>
                <a:ea typeface="微軟正黑體" panose="020B0604030504040204" pitchFamily="34" charset="-120"/>
              </a:rPr>
              <a:t>內容仲裁</a:t>
            </a:r>
          </a:p>
        </p:txBody>
      </p:sp>
      <p:sp>
        <p:nvSpPr>
          <p:cNvPr id="19" name="標題 1">
            <a:extLst>
              <a:ext uri="{FF2B5EF4-FFF2-40B4-BE49-F238E27FC236}">
                <a16:creationId xmlns:a16="http://schemas.microsoft.com/office/drawing/2014/main" id="{EA84CB1B-091B-4971-97EA-391EA9BD523F}"/>
              </a:ext>
            </a:extLst>
          </p:cNvPr>
          <p:cNvSpPr txBox="1">
            <a:spLocks/>
          </p:cNvSpPr>
          <p:nvPr/>
        </p:nvSpPr>
        <p:spPr>
          <a:xfrm>
            <a:off x="6627303" y="151242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chemeClr val="bg1"/>
                </a:solidFill>
                <a:latin typeface="微軟正黑體" panose="020B0604030504040204" pitchFamily="34" charset="-120"/>
                <a:ea typeface="微軟正黑體" panose="020B0604030504040204" pitchFamily="34" charset="-120"/>
              </a:rPr>
              <a:t>SingalR</a:t>
            </a:r>
            <a:r>
              <a:rPr lang="zh-TW" altLang="en-US" dirty="0">
                <a:solidFill>
                  <a:schemeClr val="bg1"/>
                </a:solidFill>
                <a:latin typeface="微軟正黑體" panose="020B0604030504040204" pitchFamily="34" charset="-120"/>
                <a:ea typeface="微軟正黑體" panose="020B0604030504040204" pitchFamily="34" charset="-120"/>
              </a:rPr>
              <a:t>即時響應</a:t>
            </a:r>
          </a:p>
        </p:txBody>
      </p:sp>
      <p:sp>
        <p:nvSpPr>
          <p:cNvPr id="20" name="標題 1">
            <a:extLst>
              <a:ext uri="{FF2B5EF4-FFF2-40B4-BE49-F238E27FC236}">
                <a16:creationId xmlns:a16="http://schemas.microsoft.com/office/drawing/2014/main" id="{7E8AFC1E-00F2-47E3-BAF3-FEE09001BE31}"/>
              </a:ext>
            </a:extLst>
          </p:cNvPr>
          <p:cNvSpPr txBox="1">
            <a:spLocks/>
          </p:cNvSpPr>
          <p:nvPr/>
        </p:nvSpPr>
        <p:spPr>
          <a:xfrm>
            <a:off x="6932103" y="2304568"/>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前後台獨立聊天室</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即時通知系統</a:t>
            </a:r>
          </a:p>
        </p:txBody>
      </p:sp>
      <p:sp>
        <p:nvSpPr>
          <p:cNvPr id="21" name="標題 1">
            <a:extLst>
              <a:ext uri="{FF2B5EF4-FFF2-40B4-BE49-F238E27FC236}">
                <a16:creationId xmlns:a16="http://schemas.microsoft.com/office/drawing/2014/main" id="{FC8A2C38-4C72-4EE9-A7CB-1C37C3DD1A68}"/>
              </a:ext>
            </a:extLst>
          </p:cNvPr>
          <p:cNvSpPr txBox="1">
            <a:spLocks/>
          </p:cNvSpPr>
          <p:nvPr/>
        </p:nvSpPr>
        <p:spPr>
          <a:xfrm>
            <a:off x="6932103" y="5066088"/>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商品上架影像仲裁</a:t>
            </a:r>
          </a:p>
        </p:txBody>
      </p:sp>
    </p:spTree>
    <p:extLst>
      <p:ext uri="{BB962C8B-B14F-4D97-AF65-F5344CB8AC3E}">
        <p14:creationId xmlns:p14="http://schemas.microsoft.com/office/powerpoint/2010/main" val="2405826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err="1">
                <a:solidFill>
                  <a:schemeClr val="bg1"/>
                </a:solidFill>
                <a:latin typeface="微軟正黑體" panose="020B0604030504040204" pitchFamily="34" charset="-120"/>
                <a:ea typeface="微軟正黑體" panose="020B0604030504040204" pitchFamily="34" charset="-120"/>
              </a:rPr>
              <a:t>SingalR</a:t>
            </a:r>
            <a:r>
              <a:rPr lang="zh-TW" altLang="en-US" dirty="0">
                <a:solidFill>
                  <a:schemeClr val="bg1"/>
                </a:solidFill>
                <a:latin typeface="微軟正黑體" panose="020B0604030504040204" pitchFamily="34" charset="-120"/>
                <a:ea typeface="微軟正黑體" panose="020B0604030504040204" pitchFamily="34" charset="-120"/>
              </a:rPr>
              <a:t>即時響應</a:t>
            </a:r>
          </a:p>
        </p:txBody>
      </p:sp>
      <p:pic>
        <p:nvPicPr>
          <p:cNvPr id="11" name="圖片 10">
            <a:extLst>
              <a:ext uri="{FF2B5EF4-FFF2-40B4-BE49-F238E27FC236}">
                <a16:creationId xmlns:a16="http://schemas.microsoft.com/office/drawing/2014/main" id="{0289D373-93D9-4C3D-943A-CD21CAD6F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313" y="2864981"/>
            <a:ext cx="4527505" cy="3737424"/>
          </a:xfrm>
          <a:prstGeom prst="rect">
            <a:avLst/>
          </a:prstGeom>
        </p:spPr>
      </p:pic>
      <p:pic>
        <p:nvPicPr>
          <p:cNvPr id="13" name="圖片 12">
            <a:extLst>
              <a:ext uri="{FF2B5EF4-FFF2-40B4-BE49-F238E27FC236}">
                <a16:creationId xmlns:a16="http://schemas.microsoft.com/office/drawing/2014/main" id="{27C37B32-B24D-40F5-BE0B-868FBA76F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8854" y="1909490"/>
            <a:ext cx="3162741" cy="4753638"/>
          </a:xfrm>
          <a:prstGeom prst="rect">
            <a:avLst/>
          </a:prstGeom>
        </p:spPr>
      </p:pic>
      <p:sp>
        <p:nvSpPr>
          <p:cNvPr id="17" name="標題 1">
            <a:extLst>
              <a:ext uri="{FF2B5EF4-FFF2-40B4-BE49-F238E27FC236}">
                <a16:creationId xmlns:a16="http://schemas.microsoft.com/office/drawing/2014/main" id="{6B1AC0AF-9AE4-460B-9423-E68B58729F50}"/>
              </a:ext>
            </a:extLst>
          </p:cNvPr>
          <p:cNvSpPr txBox="1">
            <a:spLocks/>
          </p:cNvSpPr>
          <p:nvPr/>
        </p:nvSpPr>
        <p:spPr>
          <a:xfrm>
            <a:off x="9033418" y="1233572"/>
            <a:ext cx="2313611" cy="746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a:solidFill>
                  <a:schemeClr val="bg1"/>
                </a:solidFill>
                <a:latin typeface="微軟正黑體" panose="020B0604030504040204" pitchFamily="34" charset="-120"/>
                <a:ea typeface="微軟正黑體" panose="020B0604030504040204" pitchFamily="34" charset="-120"/>
              </a:rPr>
              <a:t>前台即時通知</a:t>
            </a:r>
          </a:p>
        </p:txBody>
      </p:sp>
      <p:sp>
        <p:nvSpPr>
          <p:cNvPr id="18" name="標題 1">
            <a:extLst>
              <a:ext uri="{FF2B5EF4-FFF2-40B4-BE49-F238E27FC236}">
                <a16:creationId xmlns:a16="http://schemas.microsoft.com/office/drawing/2014/main" id="{048B953B-D1F2-4CEB-A085-867D6F663F05}"/>
              </a:ext>
            </a:extLst>
          </p:cNvPr>
          <p:cNvSpPr txBox="1">
            <a:spLocks/>
          </p:cNvSpPr>
          <p:nvPr/>
        </p:nvSpPr>
        <p:spPr>
          <a:xfrm>
            <a:off x="2195527" y="1536073"/>
            <a:ext cx="1803330" cy="746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a:solidFill>
                  <a:schemeClr val="bg1"/>
                </a:solidFill>
                <a:latin typeface="微軟正黑體" panose="020B0604030504040204" pitchFamily="34" charset="-120"/>
                <a:ea typeface="微軟正黑體" panose="020B0604030504040204" pitchFamily="34" charset="-120"/>
              </a:rPr>
              <a:t>後臺聊天室</a:t>
            </a:r>
          </a:p>
        </p:txBody>
      </p:sp>
      <p:pic>
        <p:nvPicPr>
          <p:cNvPr id="2" name="圖片 1">
            <a:extLst>
              <a:ext uri="{FF2B5EF4-FFF2-40B4-BE49-F238E27FC236}">
                <a16:creationId xmlns:a16="http://schemas.microsoft.com/office/drawing/2014/main" id="{8759A9F6-08D5-4357-AE4E-30EF869C8CFB}"/>
              </a:ext>
            </a:extLst>
          </p:cNvPr>
          <p:cNvPicPr>
            <a:picLocks noChangeAspect="1"/>
          </p:cNvPicPr>
          <p:nvPr/>
        </p:nvPicPr>
        <p:blipFill>
          <a:blip r:embed="rId5"/>
          <a:stretch>
            <a:fillRect/>
          </a:stretch>
        </p:blipFill>
        <p:spPr>
          <a:xfrm>
            <a:off x="339981" y="2864981"/>
            <a:ext cx="2441835" cy="3608186"/>
          </a:xfrm>
          <a:prstGeom prst="rect">
            <a:avLst/>
          </a:prstGeom>
        </p:spPr>
      </p:pic>
      <p:sp>
        <p:nvSpPr>
          <p:cNvPr id="12" name="箭號: 向右 11">
            <a:extLst>
              <a:ext uri="{FF2B5EF4-FFF2-40B4-BE49-F238E27FC236}">
                <a16:creationId xmlns:a16="http://schemas.microsoft.com/office/drawing/2014/main" id="{0DBD5B61-D557-48DA-9F6B-CF150CB9DF15}"/>
              </a:ext>
            </a:extLst>
          </p:cNvPr>
          <p:cNvSpPr/>
          <p:nvPr/>
        </p:nvSpPr>
        <p:spPr>
          <a:xfrm rot="7904718">
            <a:off x="1786855" y="2214694"/>
            <a:ext cx="580589" cy="427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右 15">
            <a:extLst>
              <a:ext uri="{FF2B5EF4-FFF2-40B4-BE49-F238E27FC236}">
                <a16:creationId xmlns:a16="http://schemas.microsoft.com/office/drawing/2014/main" id="{A8F79857-EE7D-4458-8499-259CEB5938EF}"/>
              </a:ext>
            </a:extLst>
          </p:cNvPr>
          <p:cNvSpPr/>
          <p:nvPr/>
        </p:nvSpPr>
        <p:spPr>
          <a:xfrm rot="3689021">
            <a:off x="3708562" y="2216515"/>
            <a:ext cx="580589" cy="427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02882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latin typeface="微軟正黑體" panose="020B0604030504040204" pitchFamily="34" charset="-120"/>
                <a:ea typeface="微軟正黑體" panose="020B0604030504040204" pitchFamily="34" charset="-120"/>
              </a:rPr>
              <a:t>Azure</a:t>
            </a:r>
            <a:r>
              <a:rPr lang="zh-TW" altLang="en-US" dirty="0">
                <a:solidFill>
                  <a:schemeClr val="bg1"/>
                </a:solidFill>
                <a:latin typeface="微軟正黑體" panose="020B0604030504040204" pitchFamily="34" charset="-120"/>
                <a:ea typeface="微軟正黑體" panose="020B0604030504040204" pitchFamily="34" charset="-120"/>
              </a:rPr>
              <a:t>內容仲裁</a:t>
            </a:r>
          </a:p>
        </p:txBody>
      </p:sp>
      <p:sp>
        <p:nvSpPr>
          <p:cNvPr id="18" name="標題 1">
            <a:extLst>
              <a:ext uri="{FF2B5EF4-FFF2-40B4-BE49-F238E27FC236}">
                <a16:creationId xmlns:a16="http://schemas.microsoft.com/office/drawing/2014/main" id="{048B953B-D1F2-4CEB-A085-867D6F663F05}"/>
              </a:ext>
            </a:extLst>
          </p:cNvPr>
          <p:cNvSpPr txBox="1">
            <a:spLocks/>
          </p:cNvSpPr>
          <p:nvPr/>
        </p:nvSpPr>
        <p:spPr>
          <a:xfrm>
            <a:off x="1894141" y="3897869"/>
            <a:ext cx="3286936" cy="7468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a:solidFill>
                  <a:schemeClr val="bg1"/>
                </a:solidFill>
                <a:latin typeface="微軟正黑體" panose="020B0604030504040204" pitchFamily="34" charset="-120"/>
                <a:ea typeface="微軟正黑體" panose="020B0604030504040204" pitchFamily="34" charset="-120"/>
              </a:rPr>
              <a:t>商品上架多圖仲裁</a:t>
            </a:r>
          </a:p>
        </p:txBody>
      </p:sp>
      <p:pic>
        <p:nvPicPr>
          <p:cNvPr id="3" name="圖片 2">
            <a:extLst>
              <a:ext uri="{FF2B5EF4-FFF2-40B4-BE49-F238E27FC236}">
                <a16:creationId xmlns:a16="http://schemas.microsoft.com/office/drawing/2014/main" id="{E03E40E9-20FA-4BC5-8613-23EC9D4BD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773" y="1980406"/>
            <a:ext cx="6656865" cy="4581760"/>
          </a:xfrm>
          <a:prstGeom prst="rect">
            <a:avLst/>
          </a:prstGeom>
        </p:spPr>
      </p:pic>
    </p:spTree>
    <p:extLst>
      <p:ext uri="{BB962C8B-B14F-4D97-AF65-F5344CB8AC3E}">
        <p14:creationId xmlns:p14="http://schemas.microsoft.com/office/powerpoint/2010/main" val="817974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B40832-B214-4576-921F-3EA8E38DC9D7}"/>
              </a:ext>
            </a:extLst>
          </p:cNvPr>
          <p:cNvSpPr>
            <a:spLocks noGrp="1"/>
          </p:cNvSpPr>
          <p:nvPr>
            <p:ph type="title"/>
          </p:nvPr>
        </p:nvSpPr>
        <p:spPr>
          <a:xfrm>
            <a:off x="178323" y="3418514"/>
            <a:ext cx="3960302" cy="3038912"/>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組員</a:t>
            </a:r>
            <a:br>
              <a:rPr lang="en-US" altLang="zh-TW" dirty="0">
                <a:solidFill>
                  <a:schemeClr val="bg1"/>
                </a:solidFill>
                <a:latin typeface="微軟正黑體" panose="020B0604030504040204" pitchFamily="34" charset="-120"/>
                <a:ea typeface="微軟正黑體" panose="020B0604030504040204" pitchFamily="34" charset="-120"/>
              </a:rPr>
            </a:br>
            <a:r>
              <a:rPr lang="zh-TW" altLang="en-US" dirty="0">
                <a:solidFill>
                  <a:schemeClr val="bg1"/>
                </a:solidFill>
                <a:latin typeface="微軟正黑體" panose="020B0604030504040204" pitchFamily="34" charset="-120"/>
                <a:ea typeface="微軟正黑體" panose="020B0604030504040204" pitchFamily="34" charset="-120"/>
              </a:rPr>
              <a:t>邊志祥</a:t>
            </a:r>
          </a:p>
        </p:txBody>
      </p:sp>
      <p:pic>
        <p:nvPicPr>
          <p:cNvPr id="8" name="內容版面配置區 7">
            <a:extLst>
              <a:ext uri="{FF2B5EF4-FFF2-40B4-BE49-F238E27FC236}">
                <a16:creationId xmlns:a16="http://schemas.microsoft.com/office/drawing/2014/main" id="{338C0756-9CAF-4391-BC4F-2FF202297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436" y="1360022"/>
            <a:ext cx="864867" cy="864867"/>
          </a:xfrm>
        </p:spPr>
      </p:pic>
      <p:pic>
        <p:nvPicPr>
          <p:cNvPr id="9" name="內容版面配置區 7">
            <a:extLst>
              <a:ext uri="{FF2B5EF4-FFF2-40B4-BE49-F238E27FC236}">
                <a16:creationId xmlns:a16="http://schemas.microsoft.com/office/drawing/2014/main" id="{B36596A1-0A07-446A-92B7-BBB29D90E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6" y="4273943"/>
            <a:ext cx="864867" cy="864867"/>
          </a:xfrm>
          <a:prstGeom prst="rect">
            <a:avLst/>
          </a:prstGeom>
        </p:spPr>
      </p:pic>
      <p:pic>
        <p:nvPicPr>
          <p:cNvPr id="14" name="內容版面配置區 7">
            <a:extLst>
              <a:ext uri="{FF2B5EF4-FFF2-40B4-BE49-F238E27FC236}">
                <a16:creationId xmlns:a16="http://schemas.microsoft.com/office/drawing/2014/main" id="{29542DD5-91F3-4ECE-9F8F-0D037FC51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6" y="1512422"/>
            <a:ext cx="864867" cy="864867"/>
          </a:xfrm>
          <a:prstGeom prst="rect">
            <a:avLst/>
          </a:prstGeom>
        </p:spPr>
      </p:pic>
      <p:sp>
        <p:nvSpPr>
          <p:cNvPr id="15" name="標題 1">
            <a:extLst>
              <a:ext uri="{FF2B5EF4-FFF2-40B4-BE49-F238E27FC236}">
                <a16:creationId xmlns:a16="http://schemas.microsoft.com/office/drawing/2014/main" id="{3F1EB700-33DA-423F-9050-619AB86CB3F7}"/>
              </a:ext>
            </a:extLst>
          </p:cNvPr>
          <p:cNvSpPr txBox="1">
            <a:spLocks/>
          </p:cNvSpPr>
          <p:nvPr/>
        </p:nvSpPr>
        <p:spPr>
          <a:xfrm>
            <a:off x="6627302" y="427394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委託、應徵管理</a:t>
            </a:r>
          </a:p>
        </p:txBody>
      </p:sp>
      <p:sp>
        <p:nvSpPr>
          <p:cNvPr id="19" name="標題 1">
            <a:extLst>
              <a:ext uri="{FF2B5EF4-FFF2-40B4-BE49-F238E27FC236}">
                <a16:creationId xmlns:a16="http://schemas.microsoft.com/office/drawing/2014/main" id="{EA84CB1B-091B-4971-97EA-391EA9BD523F}"/>
              </a:ext>
            </a:extLst>
          </p:cNvPr>
          <p:cNvSpPr txBox="1">
            <a:spLocks/>
          </p:cNvSpPr>
          <p:nvPr/>
        </p:nvSpPr>
        <p:spPr>
          <a:xfrm>
            <a:off x="6627303" y="151242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latin typeface="微軟正黑體" panose="020B0604030504040204" pitchFamily="34" charset="-120"/>
                <a:ea typeface="微軟正黑體" panose="020B0604030504040204" pitchFamily="34" charset="-120"/>
              </a:rPr>
              <a:t>Open AI API</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20" name="標題 1">
            <a:extLst>
              <a:ext uri="{FF2B5EF4-FFF2-40B4-BE49-F238E27FC236}">
                <a16:creationId xmlns:a16="http://schemas.microsoft.com/office/drawing/2014/main" id="{7E8AFC1E-00F2-47E3-BAF3-FEE09001BE31}"/>
              </a:ext>
            </a:extLst>
          </p:cNvPr>
          <p:cNvSpPr txBox="1">
            <a:spLocks/>
          </p:cNvSpPr>
          <p:nvPr/>
        </p:nvSpPr>
        <p:spPr>
          <a:xfrm>
            <a:off x="6932103" y="2304568"/>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根據主題生成內容</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根據內容自動選擇既有標籤</a:t>
            </a:r>
            <a:endParaRPr lang="en-US" altLang="zh-TW" sz="2800" dirty="0">
              <a:solidFill>
                <a:schemeClr val="bg1"/>
              </a:solidFill>
              <a:latin typeface="微軟正黑體" panose="020B0604030504040204" pitchFamily="34" charset="-120"/>
              <a:ea typeface="微軟正黑體" panose="020B0604030504040204" pitchFamily="34" charset="-120"/>
            </a:endParaRPr>
          </a:p>
        </p:txBody>
      </p:sp>
      <p:sp>
        <p:nvSpPr>
          <p:cNvPr id="21" name="標題 1">
            <a:extLst>
              <a:ext uri="{FF2B5EF4-FFF2-40B4-BE49-F238E27FC236}">
                <a16:creationId xmlns:a16="http://schemas.microsoft.com/office/drawing/2014/main" id="{FC8A2C38-4C72-4EE9-A7CB-1C37C3DD1A68}"/>
              </a:ext>
            </a:extLst>
          </p:cNvPr>
          <p:cNvSpPr txBox="1">
            <a:spLocks/>
          </p:cNvSpPr>
          <p:nvPr/>
        </p:nvSpPr>
        <p:spPr>
          <a:xfrm>
            <a:off x="6932103" y="5066088"/>
            <a:ext cx="5355373" cy="86486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各階段狀態管理</a:t>
            </a:r>
          </a:p>
          <a:p>
            <a:r>
              <a:rPr lang="zh-TW" altLang="en-US" sz="2800" dirty="0">
                <a:solidFill>
                  <a:schemeClr val="bg1"/>
                </a:solidFill>
                <a:latin typeface="微軟正黑體" panose="020B0604030504040204" pitchFamily="34" charset="-120"/>
                <a:ea typeface="微軟正黑體" panose="020B0604030504040204" pitchFamily="34" charset="-120"/>
              </a:rPr>
              <a:t>刪除、合作等功能使用</a:t>
            </a:r>
            <a:r>
              <a:rPr lang="en-US" altLang="zh-TW" sz="2800" dirty="0">
                <a:solidFill>
                  <a:schemeClr val="bg1"/>
                </a:solidFill>
                <a:latin typeface="微軟正黑體" panose="020B0604030504040204" pitchFamily="34" charset="-120"/>
                <a:ea typeface="微軟正黑體" panose="020B0604030504040204" pitchFamily="34" charset="-120"/>
              </a:rPr>
              <a:t>AJAX</a:t>
            </a:r>
            <a:r>
              <a:rPr lang="zh-TW" altLang="en-US" sz="2800" dirty="0">
                <a:solidFill>
                  <a:schemeClr val="bg1"/>
                </a:solidFill>
                <a:latin typeface="微軟正黑體" panose="020B0604030504040204" pitchFamily="34" charset="-120"/>
                <a:ea typeface="微軟正黑體" panose="020B0604030504040204" pitchFamily="34" charset="-120"/>
              </a:rPr>
              <a:t>更新狀態</a:t>
            </a:r>
            <a:endParaRPr lang="en-US" altLang="zh-TW" sz="2800" dirty="0">
              <a:solidFill>
                <a:schemeClr val="bg1"/>
              </a:solidFill>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F4C59EDD-F0D2-4136-8A76-E62F2862B4F5}"/>
              </a:ext>
            </a:extLst>
          </p:cNvPr>
          <p:cNvPicPr>
            <a:picLocks noChangeAspect="1"/>
          </p:cNvPicPr>
          <p:nvPr/>
        </p:nvPicPr>
        <p:blipFill rotWithShape="1">
          <a:blip r:embed="rId3">
            <a:extLst>
              <a:ext uri="{28A0092B-C50C-407E-A947-70E740481C1C}">
                <a14:useLocalDpi xmlns:a14="http://schemas.microsoft.com/office/drawing/2010/main" val="0"/>
              </a:ext>
            </a:extLst>
          </a:blip>
          <a:srcRect l="10349" r="7705"/>
          <a:stretch/>
        </p:blipFill>
        <p:spPr>
          <a:xfrm>
            <a:off x="711863" y="1234111"/>
            <a:ext cx="2886781" cy="1981556"/>
          </a:xfrm>
          <a:prstGeom prst="rect">
            <a:avLst/>
          </a:prstGeom>
        </p:spPr>
      </p:pic>
    </p:spTree>
    <p:extLst>
      <p:ext uri="{BB962C8B-B14F-4D97-AF65-F5344CB8AC3E}">
        <p14:creationId xmlns:p14="http://schemas.microsoft.com/office/powerpoint/2010/main" val="231162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latin typeface="微軟正黑體" panose="020B0604030504040204" pitchFamily="34" charset="-120"/>
                <a:ea typeface="微軟正黑體" panose="020B0604030504040204" pitchFamily="34" charset="-120"/>
              </a:rPr>
              <a:t>Open AI API</a:t>
            </a: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A65D0F70-62C0-41AB-8116-66D1DD7B0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553" y="1578373"/>
            <a:ext cx="9545208" cy="4958031"/>
          </a:xfrm>
          <a:prstGeom prst="rect">
            <a:avLst/>
          </a:prstGeom>
        </p:spPr>
      </p:pic>
      <p:sp>
        <p:nvSpPr>
          <p:cNvPr id="8" name="矩形: 圓角 7">
            <a:extLst>
              <a:ext uri="{FF2B5EF4-FFF2-40B4-BE49-F238E27FC236}">
                <a16:creationId xmlns:a16="http://schemas.microsoft.com/office/drawing/2014/main" id="{4CFB0FBF-902F-4E12-884F-3B657699BC3C}"/>
              </a:ext>
            </a:extLst>
          </p:cNvPr>
          <p:cNvSpPr/>
          <p:nvPr/>
        </p:nvSpPr>
        <p:spPr>
          <a:xfrm>
            <a:off x="7217377" y="2963307"/>
            <a:ext cx="2393708" cy="4194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標題 1">
            <a:extLst>
              <a:ext uri="{FF2B5EF4-FFF2-40B4-BE49-F238E27FC236}">
                <a16:creationId xmlns:a16="http://schemas.microsoft.com/office/drawing/2014/main" id="{048B953B-D1F2-4CEB-A085-867D6F663F05}"/>
              </a:ext>
            </a:extLst>
          </p:cNvPr>
          <p:cNvSpPr txBox="1">
            <a:spLocks/>
          </p:cNvSpPr>
          <p:nvPr/>
        </p:nvSpPr>
        <p:spPr>
          <a:xfrm>
            <a:off x="7139031" y="2098440"/>
            <a:ext cx="3573711" cy="746834"/>
          </a:xfrm>
          <a:prstGeom prst="rect">
            <a:avLst/>
          </a:prstGeom>
          <a:solidFill>
            <a:schemeClr val="accent1">
              <a:lumMod val="20000"/>
              <a:lumOff val="80000"/>
            </a:schemeClr>
          </a:solidFill>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dirty="0">
                <a:latin typeface="微軟正黑體" panose="020B0604030504040204" pitchFamily="34" charset="-120"/>
                <a:ea typeface="微軟正黑體" panose="020B0604030504040204" pitchFamily="34" charset="-120"/>
              </a:rPr>
              <a:t>AI</a:t>
            </a:r>
            <a:r>
              <a:rPr lang="zh-TW" altLang="en-US" sz="2400" dirty="0">
                <a:latin typeface="微軟正黑體" panose="020B0604030504040204" pitchFamily="34" charset="-120"/>
                <a:ea typeface="微軟正黑體" panose="020B0604030504040204" pitchFamily="34" charset="-120"/>
              </a:rPr>
              <a:t>自動生成內容</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、根據內容篩選技能標籤</a:t>
            </a:r>
          </a:p>
        </p:txBody>
      </p:sp>
    </p:spTree>
    <p:extLst>
      <p:ext uri="{BB962C8B-B14F-4D97-AF65-F5344CB8AC3E}">
        <p14:creationId xmlns:p14="http://schemas.microsoft.com/office/powerpoint/2010/main" val="978686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211842-BCD7-4D59-ABFC-68960FDE1059}"/>
              </a:ext>
            </a:extLst>
          </p:cNvPr>
          <p:cNvSpPr>
            <a:spLocks noGrp="1"/>
          </p:cNvSpPr>
          <p:nvPr>
            <p:ph type="title"/>
          </p:nvPr>
        </p:nvSpPr>
        <p:spPr>
          <a:xfrm>
            <a:off x="838200" y="65019"/>
            <a:ext cx="10515600" cy="1325563"/>
          </a:xfrm>
        </p:spPr>
        <p:txBody>
          <a:bodyPr>
            <a:normAutofit/>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專題大綱</a:t>
            </a:r>
          </a:p>
        </p:txBody>
      </p:sp>
      <p:sp>
        <p:nvSpPr>
          <p:cNvPr id="4" name="文字方塊 3">
            <a:extLst>
              <a:ext uri="{FF2B5EF4-FFF2-40B4-BE49-F238E27FC236}">
                <a16:creationId xmlns:a16="http://schemas.microsoft.com/office/drawing/2014/main" id="{A11ADBAE-245E-4730-A7BB-A6876B20E3B4}"/>
              </a:ext>
            </a:extLst>
          </p:cNvPr>
          <p:cNvSpPr txBox="1"/>
          <p:nvPr/>
        </p:nvSpPr>
        <p:spPr>
          <a:xfrm>
            <a:off x="1633509" y="1826378"/>
            <a:ext cx="800219" cy="2131773"/>
          </a:xfrm>
          <a:prstGeom prst="rect">
            <a:avLst/>
          </a:prstGeom>
          <a:noFill/>
        </p:spPr>
        <p:txBody>
          <a:bodyPr vert="eaVert" wrap="square" rtlCol="0">
            <a:spAutoFit/>
          </a:bodyPr>
          <a:lstStyle/>
          <a:p>
            <a:r>
              <a:rPr lang="zh-TW" altLang="en-US" sz="4000" dirty="0">
                <a:solidFill>
                  <a:srgbClr val="F8FDCF"/>
                </a:solidFill>
                <a:latin typeface="微軟正黑體" panose="020B0604030504040204" pitchFamily="34" charset="-120"/>
                <a:ea typeface="微軟正黑體" panose="020B0604030504040204" pitchFamily="34" charset="-120"/>
              </a:rPr>
              <a:t>主題發想</a:t>
            </a:r>
            <a:endParaRPr lang="zh-TW" altLang="en-US" sz="4000" dirty="0"/>
          </a:p>
        </p:txBody>
      </p:sp>
      <p:sp>
        <p:nvSpPr>
          <p:cNvPr id="5" name="矩形 4">
            <a:extLst>
              <a:ext uri="{FF2B5EF4-FFF2-40B4-BE49-F238E27FC236}">
                <a16:creationId xmlns:a16="http://schemas.microsoft.com/office/drawing/2014/main" id="{C7ADC436-6E31-4C1A-B833-784A9A165898}"/>
              </a:ext>
            </a:extLst>
          </p:cNvPr>
          <p:cNvSpPr/>
          <p:nvPr/>
        </p:nvSpPr>
        <p:spPr>
          <a:xfrm>
            <a:off x="3057905" y="1826378"/>
            <a:ext cx="754053" cy="2144177"/>
          </a:xfrm>
          <a:prstGeom prst="rect">
            <a:avLst/>
          </a:prstGeom>
        </p:spPr>
        <p:txBody>
          <a:bodyPr vert="eaVert" wrap="squar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專案流程</a:t>
            </a:r>
          </a:p>
        </p:txBody>
      </p:sp>
      <p:sp>
        <p:nvSpPr>
          <p:cNvPr id="6" name="矩形 5">
            <a:extLst>
              <a:ext uri="{FF2B5EF4-FFF2-40B4-BE49-F238E27FC236}">
                <a16:creationId xmlns:a16="http://schemas.microsoft.com/office/drawing/2014/main" id="{E9585C63-6670-4168-8A1F-571601ADF536}"/>
              </a:ext>
            </a:extLst>
          </p:cNvPr>
          <p:cNvSpPr/>
          <p:nvPr/>
        </p:nvSpPr>
        <p:spPr>
          <a:xfrm>
            <a:off x="4436135" y="1826378"/>
            <a:ext cx="754053" cy="2144177"/>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網站架構</a:t>
            </a:r>
          </a:p>
        </p:txBody>
      </p:sp>
      <p:sp>
        <p:nvSpPr>
          <p:cNvPr id="8" name="矩形 7">
            <a:extLst>
              <a:ext uri="{FF2B5EF4-FFF2-40B4-BE49-F238E27FC236}">
                <a16:creationId xmlns:a16="http://schemas.microsoft.com/office/drawing/2014/main" id="{F6AB5488-2FDE-449E-9447-3B3AE3F6DBD8}"/>
              </a:ext>
            </a:extLst>
          </p:cNvPr>
          <p:cNvSpPr/>
          <p:nvPr/>
        </p:nvSpPr>
        <p:spPr>
          <a:xfrm>
            <a:off x="5814365" y="1826378"/>
            <a:ext cx="754053" cy="2144178"/>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組員介紹</a:t>
            </a:r>
          </a:p>
        </p:txBody>
      </p:sp>
      <p:sp>
        <p:nvSpPr>
          <p:cNvPr id="9" name="矩形 8">
            <a:extLst>
              <a:ext uri="{FF2B5EF4-FFF2-40B4-BE49-F238E27FC236}">
                <a16:creationId xmlns:a16="http://schemas.microsoft.com/office/drawing/2014/main" id="{56B6B57F-946D-4E06-89D2-8646C0D845E7}"/>
              </a:ext>
            </a:extLst>
          </p:cNvPr>
          <p:cNvSpPr/>
          <p:nvPr/>
        </p:nvSpPr>
        <p:spPr>
          <a:xfrm>
            <a:off x="7192595" y="1826378"/>
            <a:ext cx="754053" cy="2657139"/>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資料庫架構</a:t>
            </a:r>
          </a:p>
        </p:txBody>
      </p:sp>
      <p:sp>
        <p:nvSpPr>
          <p:cNvPr id="10" name="矩形 9">
            <a:extLst>
              <a:ext uri="{FF2B5EF4-FFF2-40B4-BE49-F238E27FC236}">
                <a16:creationId xmlns:a16="http://schemas.microsoft.com/office/drawing/2014/main" id="{C14C3D56-5169-4E28-BBE7-29CDD788FDED}"/>
              </a:ext>
            </a:extLst>
          </p:cNvPr>
          <p:cNvSpPr/>
          <p:nvPr/>
        </p:nvSpPr>
        <p:spPr>
          <a:xfrm>
            <a:off x="8570825" y="1826378"/>
            <a:ext cx="754053" cy="2144177"/>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開發技術</a:t>
            </a:r>
          </a:p>
        </p:txBody>
      </p:sp>
      <p:sp>
        <p:nvSpPr>
          <p:cNvPr id="11" name="矩形 10">
            <a:extLst>
              <a:ext uri="{FF2B5EF4-FFF2-40B4-BE49-F238E27FC236}">
                <a16:creationId xmlns:a16="http://schemas.microsoft.com/office/drawing/2014/main" id="{24020730-C6FB-4142-9AB9-A19C546AB0ED}"/>
              </a:ext>
            </a:extLst>
          </p:cNvPr>
          <p:cNvSpPr/>
          <p:nvPr/>
        </p:nvSpPr>
        <p:spPr>
          <a:xfrm>
            <a:off x="9949053" y="1826378"/>
            <a:ext cx="754053" cy="2144177"/>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系統展示</a:t>
            </a:r>
          </a:p>
        </p:txBody>
      </p:sp>
      <p:sp>
        <p:nvSpPr>
          <p:cNvPr id="13" name="箭號: 向右 12">
            <a:extLst>
              <a:ext uri="{FF2B5EF4-FFF2-40B4-BE49-F238E27FC236}">
                <a16:creationId xmlns:a16="http://schemas.microsoft.com/office/drawing/2014/main" id="{F1FFF36D-C23A-45DE-AA03-2A152C67D40B}"/>
              </a:ext>
            </a:extLst>
          </p:cNvPr>
          <p:cNvSpPr/>
          <p:nvPr/>
        </p:nvSpPr>
        <p:spPr>
          <a:xfrm>
            <a:off x="0" y="1390582"/>
            <a:ext cx="12192000" cy="4846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FEEA60C1-9D2B-4CDF-A77E-A6D980740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Tree>
    <p:extLst>
      <p:ext uri="{BB962C8B-B14F-4D97-AF65-F5344CB8AC3E}">
        <p14:creationId xmlns:p14="http://schemas.microsoft.com/office/powerpoint/2010/main" val="13158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多狀態管理</a:t>
            </a:r>
          </a:p>
        </p:txBody>
      </p:sp>
      <p:sp>
        <p:nvSpPr>
          <p:cNvPr id="18" name="標題 1">
            <a:extLst>
              <a:ext uri="{FF2B5EF4-FFF2-40B4-BE49-F238E27FC236}">
                <a16:creationId xmlns:a16="http://schemas.microsoft.com/office/drawing/2014/main" id="{048B953B-D1F2-4CEB-A085-867D6F663F05}"/>
              </a:ext>
            </a:extLst>
          </p:cNvPr>
          <p:cNvSpPr txBox="1">
            <a:spLocks/>
          </p:cNvSpPr>
          <p:nvPr/>
        </p:nvSpPr>
        <p:spPr>
          <a:xfrm>
            <a:off x="721453" y="2034643"/>
            <a:ext cx="4068661" cy="74683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a:solidFill>
                  <a:srgbClr val="FF0000"/>
                </a:solidFill>
                <a:latin typeface="微軟正黑體" panose="020B0604030504040204" pitchFamily="34" charset="-120"/>
                <a:ea typeface="微軟正黑體" panose="020B0604030504040204" pitchFamily="34" charset="-120"/>
              </a:rPr>
              <a:t>管理應徵者狀態、刪除委託等</a:t>
            </a:r>
            <a:r>
              <a:rPr lang="en-US" altLang="zh-TW" sz="2400" dirty="0">
                <a:solidFill>
                  <a:srgbClr val="FF0000"/>
                </a:solidFill>
                <a:latin typeface="微軟正黑體" panose="020B0604030504040204" pitchFamily="34" charset="-120"/>
                <a:ea typeface="微軟正黑體" panose="020B0604030504040204" pitchFamily="34" charset="-120"/>
              </a:rPr>
              <a:t>…</a:t>
            </a:r>
          </a:p>
          <a:p>
            <a:r>
              <a:rPr lang="zh-TW" altLang="en-US" sz="2400" dirty="0">
                <a:solidFill>
                  <a:srgbClr val="FF0000"/>
                </a:solidFill>
                <a:latin typeface="微軟正黑體" panose="020B0604030504040204" pitchFamily="34" charset="-120"/>
                <a:ea typeface="微軟正黑體" panose="020B0604030504040204" pitchFamily="34" charset="-120"/>
              </a:rPr>
              <a:t>使用</a:t>
            </a:r>
            <a:r>
              <a:rPr lang="en-US" altLang="zh-TW" sz="2400" dirty="0">
                <a:solidFill>
                  <a:srgbClr val="FF0000"/>
                </a:solidFill>
                <a:latin typeface="微軟正黑體" panose="020B0604030504040204" pitchFamily="34" charset="-120"/>
                <a:ea typeface="微軟正黑體" panose="020B0604030504040204" pitchFamily="34" charset="-120"/>
              </a:rPr>
              <a:t>AJAX</a:t>
            </a:r>
            <a:r>
              <a:rPr lang="zh-TW" altLang="en-US" sz="2400" dirty="0">
                <a:solidFill>
                  <a:srgbClr val="FF0000"/>
                </a:solidFill>
                <a:latin typeface="微軟正黑體" panose="020B0604030504040204" pitchFamily="34" charset="-120"/>
                <a:ea typeface="微軟正黑體" panose="020B0604030504040204" pitchFamily="34" charset="-120"/>
              </a:rPr>
              <a:t>修改畫面元素</a:t>
            </a:r>
          </a:p>
        </p:txBody>
      </p:sp>
      <p:grpSp>
        <p:nvGrpSpPr>
          <p:cNvPr id="2" name="群組 1">
            <a:extLst>
              <a:ext uri="{FF2B5EF4-FFF2-40B4-BE49-F238E27FC236}">
                <a16:creationId xmlns:a16="http://schemas.microsoft.com/office/drawing/2014/main" id="{FB6D778F-1DCB-4070-AD1E-E27656F444EB}"/>
              </a:ext>
            </a:extLst>
          </p:cNvPr>
          <p:cNvGrpSpPr/>
          <p:nvPr/>
        </p:nvGrpSpPr>
        <p:grpSpPr>
          <a:xfrm>
            <a:off x="5496788" y="1384183"/>
            <a:ext cx="6553796" cy="3078760"/>
            <a:chOff x="3305261" y="1734424"/>
            <a:chExt cx="8379751" cy="3936534"/>
          </a:xfrm>
        </p:grpSpPr>
        <p:pic>
          <p:nvPicPr>
            <p:cNvPr id="6" name="圖片 5">
              <a:extLst>
                <a:ext uri="{FF2B5EF4-FFF2-40B4-BE49-F238E27FC236}">
                  <a16:creationId xmlns:a16="http://schemas.microsoft.com/office/drawing/2014/main" id="{03505AF6-A540-437A-B5E9-60BBD8591E21}"/>
                </a:ext>
              </a:extLst>
            </p:cNvPr>
            <p:cNvPicPr>
              <a:picLocks noChangeAspect="1"/>
            </p:cNvPicPr>
            <p:nvPr/>
          </p:nvPicPr>
          <p:blipFill rotWithShape="1">
            <a:blip r:embed="rId3">
              <a:extLst>
                <a:ext uri="{28A0092B-C50C-407E-A947-70E740481C1C}">
                  <a14:useLocalDpi xmlns:a14="http://schemas.microsoft.com/office/drawing/2010/main" val="0"/>
                </a:ext>
              </a:extLst>
            </a:blip>
            <a:srcRect l="10366" t="10282" r="10680" b="8530"/>
            <a:stretch/>
          </p:blipFill>
          <p:spPr>
            <a:xfrm>
              <a:off x="3305261" y="1734424"/>
              <a:ext cx="8379751" cy="3936534"/>
            </a:xfrm>
            <a:prstGeom prst="rect">
              <a:avLst/>
            </a:prstGeom>
          </p:spPr>
        </p:pic>
        <p:sp>
          <p:nvSpPr>
            <p:cNvPr id="8" name="矩形: 圓角 7">
              <a:extLst>
                <a:ext uri="{FF2B5EF4-FFF2-40B4-BE49-F238E27FC236}">
                  <a16:creationId xmlns:a16="http://schemas.microsoft.com/office/drawing/2014/main" id="{590D0AFC-A44E-496C-9340-8495E2C5D415}"/>
                </a:ext>
              </a:extLst>
            </p:cNvPr>
            <p:cNvSpPr/>
            <p:nvPr/>
          </p:nvSpPr>
          <p:spPr>
            <a:xfrm>
              <a:off x="8598716" y="2550253"/>
              <a:ext cx="2801923" cy="6093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13" name="直線單箭頭接點 12">
            <a:extLst>
              <a:ext uri="{FF2B5EF4-FFF2-40B4-BE49-F238E27FC236}">
                <a16:creationId xmlns:a16="http://schemas.microsoft.com/office/drawing/2014/main" id="{2026A8E9-BC40-46B7-9C2E-5CBA40E1C1FE}"/>
              </a:ext>
            </a:extLst>
          </p:cNvPr>
          <p:cNvCxnSpPr>
            <a:cxnSpLocks/>
            <a:stCxn id="8" idx="1"/>
          </p:cNvCxnSpPr>
          <p:nvPr/>
        </p:nvCxnSpPr>
        <p:spPr>
          <a:xfrm flipH="1">
            <a:off x="4857226" y="2260542"/>
            <a:ext cx="4779569" cy="0"/>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 name="圖片 2">
            <a:extLst>
              <a:ext uri="{FF2B5EF4-FFF2-40B4-BE49-F238E27FC236}">
                <a16:creationId xmlns:a16="http://schemas.microsoft.com/office/drawing/2014/main" id="{EF14FC8C-CEA1-4358-B9D6-7F7BCD852330}"/>
              </a:ext>
            </a:extLst>
          </p:cNvPr>
          <p:cNvPicPr>
            <a:picLocks noChangeAspect="1"/>
          </p:cNvPicPr>
          <p:nvPr/>
        </p:nvPicPr>
        <p:blipFill>
          <a:blip r:embed="rId4"/>
          <a:stretch>
            <a:fillRect/>
          </a:stretch>
        </p:blipFill>
        <p:spPr>
          <a:xfrm>
            <a:off x="330004" y="3833947"/>
            <a:ext cx="5166783" cy="2638455"/>
          </a:xfrm>
          <a:prstGeom prst="rect">
            <a:avLst/>
          </a:prstGeom>
        </p:spPr>
      </p:pic>
      <p:cxnSp>
        <p:nvCxnSpPr>
          <p:cNvPr id="12" name="直線單箭頭接點 11">
            <a:extLst>
              <a:ext uri="{FF2B5EF4-FFF2-40B4-BE49-F238E27FC236}">
                <a16:creationId xmlns:a16="http://schemas.microsoft.com/office/drawing/2014/main" id="{C467B63C-DD14-4BCA-9917-89438598B404}"/>
              </a:ext>
            </a:extLst>
          </p:cNvPr>
          <p:cNvCxnSpPr>
            <a:cxnSpLocks/>
          </p:cNvCxnSpPr>
          <p:nvPr/>
        </p:nvCxnSpPr>
        <p:spPr>
          <a:xfrm flipV="1">
            <a:off x="2617365" y="2909630"/>
            <a:ext cx="1" cy="1234531"/>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16728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B40832-B214-4576-921F-3EA8E38DC9D7}"/>
              </a:ext>
            </a:extLst>
          </p:cNvPr>
          <p:cNvSpPr>
            <a:spLocks noGrp="1"/>
          </p:cNvSpPr>
          <p:nvPr>
            <p:ph type="title"/>
          </p:nvPr>
        </p:nvSpPr>
        <p:spPr>
          <a:xfrm>
            <a:off x="178323" y="3418514"/>
            <a:ext cx="3960302" cy="3038912"/>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組員</a:t>
            </a:r>
            <a:br>
              <a:rPr lang="en-US" altLang="zh-TW" dirty="0">
                <a:solidFill>
                  <a:schemeClr val="bg1"/>
                </a:solidFill>
                <a:latin typeface="微軟正黑體" panose="020B0604030504040204" pitchFamily="34" charset="-120"/>
                <a:ea typeface="微軟正黑體" panose="020B0604030504040204" pitchFamily="34" charset="-120"/>
              </a:rPr>
            </a:br>
            <a:r>
              <a:rPr lang="zh-TW" altLang="en-US" dirty="0">
                <a:solidFill>
                  <a:schemeClr val="bg1"/>
                </a:solidFill>
                <a:latin typeface="微軟正黑體" panose="020B0604030504040204" pitchFamily="34" charset="-120"/>
                <a:ea typeface="微軟正黑體" panose="020B0604030504040204" pitchFamily="34" charset="-120"/>
              </a:rPr>
              <a:t>郭語喬</a:t>
            </a:r>
          </a:p>
        </p:txBody>
      </p:sp>
      <p:pic>
        <p:nvPicPr>
          <p:cNvPr id="8" name="內容版面配置區 7">
            <a:extLst>
              <a:ext uri="{FF2B5EF4-FFF2-40B4-BE49-F238E27FC236}">
                <a16:creationId xmlns:a16="http://schemas.microsoft.com/office/drawing/2014/main" id="{338C0756-9CAF-4391-BC4F-2FF202297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436" y="1360022"/>
            <a:ext cx="864867" cy="864867"/>
          </a:xfrm>
        </p:spPr>
      </p:pic>
      <p:pic>
        <p:nvPicPr>
          <p:cNvPr id="9" name="內容版面配置區 7">
            <a:extLst>
              <a:ext uri="{FF2B5EF4-FFF2-40B4-BE49-F238E27FC236}">
                <a16:creationId xmlns:a16="http://schemas.microsoft.com/office/drawing/2014/main" id="{B36596A1-0A07-446A-92B7-BBB29D90E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6" y="4273943"/>
            <a:ext cx="864867" cy="864867"/>
          </a:xfrm>
          <a:prstGeom prst="rect">
            <a:avLst/>
          </a:prstGeom>
        </p:spPr>
      </p:pic>
      <p:pic>
        <p:nvPicPr>
          <p:cNvPr id="14" name="內容版面配置區 7">
            <a:extLst>
              <a:ext uri="{FF2B5EF4-FFF2-40B4-BE49-F238E27FC236}">
                <a16:creationId xmlns:a16="http://schemas.microsoft.com/office/drawing/2014/main" id="{29542DD5-91F3-4ECE-9F8F-0D037FC51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6" y="1512422"/>
            <a:ext cx="864867" cy="864867"/>
          </a:xfrm>
          <a:prstGeom prst="rect">
            <a:avLst/>
          </a:prstGeom>
        </p:spPr>
      </p:pic>
      <p:sp>
        <p:nvSpPr>
          <p:cNvPr id="15" name="標題 1">
            <a:extLst>
              <a:ext uri="{FF2B5EF4-FFF2-40B4-BE49-F238E27FC236}">
                <a16:creationId xmlns:a16="http://schemas.microsoft.com/office/drawing/2014/main" id="{3F1EB700-33DA-423F-9050-619AB86CB3F7}"/>
              </a:ext>
            </a:extLst>
          </p:cNvPr>
          <p:cNvSpPr txBox="1">
            <a:spLocks/>
          </p:cNvSpPr>
          <p:nvPr/>
        </p:nvSpPr>
        <p:spPr>
          <a:xfrm>
            <a:off x="6627302" y="427394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商城後台管理</a:t>
            </a:r>
          </a:p>
        </p:txBody>
      </p:sp>
      <p:sp>
        <p:nvSpPr>
          <p:cNvPr id="19" name="標題 1">
            <a:extLst>
              <a:ext uri="{FF2B5EF4-FFF2-40B4-BE49-F238E27FC236}">
                <a16:creationId xmlns:a16="http://schemas.microsoft.com/office/drawing/2014/main" id="{EA84CB1B-091B-4971-97EA-391EA9BD523F}"/>
              </a:ext>
            </a:extLst>
          </p:cNvPr>
          <p:cNvSpPr txBox="1">
            <a:spLocks/>
          </p:cNvSpPr>
          <p:nvPr/>
        </p:nvSpPr>
        <p:spPr>
          <a:xfrm>
            <a:off x="6627303" y="151242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zh-TW" spc="-1" dirty="0">
                <a:solidFill>
                  <a:schemeClr val="bg1"/>
                </a:solidFill>
                <a:latin typeface="微軟正黑體" panose="020B0604030504040204" pitchFamily="34" charset="-120"/>
                <a:ea typeface="微軟正黑體" panose="020B0604030504040204" pitchFamily="34" charset="-120"/>
              </a:rPr>
              <a:t>購物車系統</a:t>
            </a:r>
            <a:r>
              <a:rPr lang="zh-TW" altLang="en-US" spc="-1" dirty="0">
                <a:solidFill>
                  <a:schemeClr val="bg1"/>
                </a:solidFill>
                <a:latin typeface="微軟正黑體" panose="020B0604030504040204" pitchFamily="34" charset="-120"/>
                <a:ea typeface="微軟正黑體" panose="020B0604030504040204" pitchFamily="34" charset="-120"/>
              </a:rPr>
              <a:t>、金流</a:t>
            </a:r>
            <a:endParaRPr lang="en-US" altLang="zh-TW" spc="-1" dirty="0">
              <a:solidFill>
                <a:schemeClr val="bg1"/>
              </a:solidFill>
              <a:latin typeface="微軟正黑體" panose="020B0604030504040204" pitchFamily="34" charset="-120"/>
              <a:ea typeface="微軟正黑體" panose="020B0604030504040204" pitchFamily="34" charset="-120"/>
            </a:endParaRPr>
          </a:p>
        </p:txBody>
      </p:sp>
      <p:sp>
        <p:nvSpPr>
          <p:cNvPr id="20" name="標題 1">
            <a:extLst>
              <a:ext uri="{FF2B5EF4-FFF2-40B4-BE49-F238E27FC236}">
                <a16:creationId xmlns:a16="http://schemas.microsoft.com/office/drawing/2014/main" id="{7E8AFC1E-00F2-47E3-BAF3-FEE09001BE31}"/>
              </a:ext>
            </a:extLst>
          </p:cNvPr>
          <p:cNvSpPr txBox="1">
            <a:spLocks/>
          </p:cNvSpPr>
          <p:nvPr/>
        </p:nvSpPr>
        <p:spPr>
          <a:xfrm>
            <a:off x="6932103" y="2304568"/>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優惠卷套用即時反應</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套用綠界金流</a:t>
            </a:r>
            <a:r>
              <a:rPr lang="en-US" altLang="zh-TW" sz="2800" dirty="0">
                <a:solidFill>
                  <a:schemeClr val="bg1"/>
                </a:solidFill>
                <a:latin typeface="微軟正黑體" panose="020B0604030504040204" pitchFamily="34" charset="-120"/>
                <a:ea typeface="微軟正黑體" panose="020B0604030504040204" pitchFamily="34" charset="-120"/>
              </a:rPr>
              <a:t>API</a:t>
            </a:r>
          </a:p>
        </p:txBody>
      </p:sp>
      <p:sp>
        <p:nvSpPr>
          <p:cNvPr id="21" name="標題 1">
            <a:extLst>
              <a:ext uri="{FF2B5EF4-FFF2-40B4-BE49-F238E27FC236}">
                <a16:creationId xmlns:a16="http://schemas.microsoft.com/office/drawing/2014/main" id="{FC8A2C38-4C72-4EE9-A7CB-1C37C3DD1A68}"/>
              </a:ext>
            </a:extLst>
          </p:cNvPr>
          <p:cNvSpPr txBox="1">
            <a:spLocks/>
          </p:cNvSpPr>
          <p:nvPr/>
        </p:nvSpPr>
        <p:spPr>
          <a:xfrm>
            <a:off x="6932103" y="5066088"/>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商品、申訴各階段狀態更新</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電子報系統</a:t>
            </a:r>
          </a:p>
        </p:txBody>
      </p:sp>
      <p:pic>
        <p:nvPicPr>
          <p:cNvPr id="11" name="圖片 10">
            <a:extLst>
              <a:ext uri="{FF2B5EF4-FFF2-40B4-BE49-F238E27FC236}">
                <a16:creationId xmlns:a16="http://schemas.microsoft.com/office/drawing/2014/main" id="{24676C42-BCF4-45F8-B5AF-6932F55DD109}"/>
              </a:ext>
            </a:extLst>
          </p:cNvPr>
          <p:cNvPicPr>
            <a:picLocks noChangeAspect="1"/>
          </p:cNvPicPr>
          <p:nvPr/>
        </p:nvPicPr>
        <p:blipFill rotWithShape="1">
          <a:blip r:embed="rId3">
            <a:extLst>
              <a:ext uri="{28A0092B-C50C-407E-A947-70E740481C1C}">
                <a14:useLocalDpi xmlns:a14="http://schemas.microsoft.com/office/drawing/2010/main" val="0"/>
              </a:ext>
            </a:extLst>
          </a:blip>
          <a:srcRect t="13483" b="35226"/>
          <a:stretch/>
        </p:blipFill>
        <p:spPr>
          <a:xfrm>
            <a:off x="711863" y="1241582"/>
            <a:ext cx="2875681" cy="1966613"/>
          </a:xfrm>
          <a:prstGeom prst="rect">
            <a:avLst/>
          </a:prstGeom>
        </p:spPr>
      </p:pic>
    </p:spTree>
    <p:extLst>
      <p:ext uri="{BB962C8B-B14F-4D97-AF65-F5344CB8AC3E}">
        <p14:creationId xmlns:p14="http://schemas.microsoft.com/office/powerpoint/2010/main" val="103308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47A6D6D-1E82-41E1-AD88-864ADA8C1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05" y="1803633"/>
            <a:ext cx="7499757" cy="3435556"/>
          </a:xfrm>
          <a:prstGeom prst="rect">
            <a:avLst/>
          </a:prstGeom>
        </p:spPr>
      </p:pic>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購物車系統、綠界</a:t>
            </a:r>
            <a:r>
              <a:rPr lang="en-US" altLang="zh-TW" dirty="0">
                <a:solidFill>
                  <a:schemeClr val="bg1"/>
                </a:solidFill>
                <a:latin typeface="微軟正黑體" panose="020B0604030504040204" pitchFamily="34" charset="-120"/>
                <a:ea typeface="微軟正黑體" panose="020B0604030504040204" pitchFamily="34" charset="-120"/>
              </a:rPr>
              <a:t>API</a:t>
            </a: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4A287F83-71C3-4A5D-A9D0-A9B2C0CB6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061" y="3745655"/>
            <a:ext cx="6034481" cy="2987068"/>
          </a:xfrm>
          <a:prstGeom prst="rect">
            <a:avLst/>
          </a:prstGeom>
        </p:spPr>
      </p:pic>
      <p:pic>
        <p:nvPicPr>
          <p:cNvPr id="11" name="圖片 10">
            <a:extLst>
              <a:ext uri="{FF2B5EF4-FFF2-40B4-BE49-F238E27FC236}">
                <a16:creationId xmlns:a16="http://schemas.microsoft.com/office/drawing/2014/main" id="{D9D80A2E-4701-42F3-BC0A-2AE3D10723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200" y="1760219"/>
            <a:ext cx="3396493" cy="3692644"/>
          </a:xfrm>
          <a:prstGeom prst="rect">
            <a:avLst/>
          </a:prstGeom>
        </p:spPr>
      </p:pic>
    </p:spTree>
    <p:extLst>
      <p:ext uri="{BB962C8B-B14F-4D97-AF65-F5344CB8AC3E}">
        <p14:creationId xmlns:p14="http://schemas.microsoft.com/office/powerpoint/2010/main" val="585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商城後台管理系統</a:t>
            </a:r>
          </a:p>
        </p:txBody>
      </p:sp>
      <p:sp>
        <p:nvSpPr>
          <p:cNvPr id="8" name="矩形: 圓角 7">
            <a:extLst>
              <a:ext uri="{FF2B5EF4-FFF2-40B4-BE49-F238E27FC236}">
                <a16:creationId xmlns:a16="http://schemas.microsoft.com/office/drawing/2014/main" id="{4CFB0FBF-902F-4E12-884F-3B657699BC3C}"/>
              </a:ext>
            </a:extLst>
          </p:cNvPr>
          <p:cNvSpPr/>
          <p:nvPr/>
        </p:nvSpPr>
        <p:spPr>
          <a:xfrm>
            <a:off x="7217377" y="2963307"/>
            <a:ext cx="2393708" cy="4194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3D53617D-7FA1-47C1-B2A2-F6BDFF5EB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278" y="1837794"/>
            <a:ext cx="10166599" cy="4705619"/>
          </a:xfrm>
          <a:prstGeom prst="rect">
            <a:avLst/>
          </a:prstGeom>
        </p:spPr>
      </p:pic>
    </p:spTree>
    <p:extLst>
      <p:ext uri="{BB962C8B-B14F-4D97-AF65-F5344CB8AC3E}">
        <p14:creationId xmlns:p14="http://schemas.microsoft.com/office/powerpoint/2010/main" val="3471595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B40832-B214-4576-921F-3EA8E38DC9D7}"/>
              </a:ext>
            </a:extLst>
          </p:cNvPr>
          <p:cNvSpPr>
            <a:spLocks noGrp="1"/>
          </p:cNvSpPr>
          <p:nvPr>
            <p:ph type="title"/>
          </p:nvPr>
        </p:nvSpPr>
        <p:spPr>
          <a:xfrm>
            <a:off x="178323" y="3418514"/>
            <a:ext cx="3960302" cy="3038912"/>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組員</a:t>
            </a:r>
            <a:br>
              <a:rPr lang="en-US" altLang="zh-TW" dirty="0">
                <a:solidFill>
                  <a:schemeClr val="bg1"/>
                </a:solidFill>
                <a:latin typeface="微軟正黑體" panose="020B0604030504040204" pitchFamily="34" charset="-120"/>
                <a:ea typeface="微軟正黑體" panose="020B0604030504040204" pitchFamily="34" charset="-120"/>
              </a:rPr>
            </a:br>
            <a:r>
              <a:rPr lang="zh-TW" altLang="en-US" dirty="0">
                <a:solidFill>
                  <a:schemeClr val="bg1"/>
                </a:solidFill>
                <a:latin typeface="微軟正黑體" panose="020B0604030504040204" pitchFamily="34" charset="-120"/>
                <a:ea typeface="微軟正黑體" panose="020B0604030504040204" pitchFamily="34" charset="-120"/>
              </a:rPr>
              <a:t>唐孟宏</a:t>
            </a:r>
          </a:p>
        </p:txBody>
      </p:sp>
      <p:pic>
        <p:nvPicPr>
          <p:cNvPr id="8" name="內容版面配置區 7">
            <a:extLst>
              <a:ext uri="{FF2B5EF4-FFF2-40B4-BE49-F238E27FC236}">
                <a16:creationId xmlns:a16="http://schemas.microsoft.com/office/drawing/2014/main" id="{338C0756-9CAF-4391-BC4F-2FF202297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436" y="1360022"/>
            <a:ext cx="864867" cy="864867"/>
          </a:xfrm>
        </p:spPr>
      </p:pic>
      <p:pic>
        <p:nvPicPr>
          <p:cNvPr id="9" name="內容版面配置區 7">
            <a:extLst>
              <a:ext uri="{FF2B5EF4-FFF2-40B4-BE49-F238E27FC236}">
                <a16:creationId xmlns:a16="http://schemas.microsoft.com/office/drawing/2014/main" id="{B36596A1-0A07-446A-92B7-BBB29D90E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6" y="4273943"/>
            <a:ext cx="864867" cy="864867"/>
          </a:xfrm>
          <a:prstGeom prst="rect">
            <a:avLst/>
          </a:prstGeom>
        </p:spPr>
      </p:pic>
      <p:pic>
        <p:nvPicPr>
          <p:cNvPr id="14" name="內容版面配置區 7">
            <a:extLst>
              <a:ext uri="{FF2B5EF4-FFF2-40B4-BE49-F238E27FC236}">
                <a16:creationId xmlns:a16="http://schemas.microsoft.com/office/drawing/2014/main" id="{29542DD5-91F3-4ECE-9F8F-0D037FC51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6" y="1512422"/>
            <a:ext cx="864867" cy="864867"/>
          </a:xfrm>
          <a:prstGeom prst="rect">
            <a:avLst/>
          </a:prstGeom>
        </p:spPr>
      </p:pic>
      <p:sp>
        <p:nvSpPr>
          <p:cNvPr id="15" name="標題 1">
            <a:extLst>
              <a:ext uri="{FF2B5EF4-FFF2-40B4-BE49-F238E27FC236}">
                <a16:creationId xmlns:a16="http://schemas.microsoft.com/office/drawing/2014/main" id="{3F1EB700-33DA-423F-9050-619AB86CB3F7}"/>
              </a:ext>
            </a:extLst>
          </p:cNvPr>
          <p:cNvSpPr txBox="1">
            <a:spLocks/>
          </p:cNvSpPr>
          <p:nvPr/>
        </p:nvSpPr>
        <p:spPr>
          <a:xfrm>
            <a:off x="6627302" y="427394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商品上架與修改</a:t>
            </a:r>
          </a:p>
        </p:txBody>
      </p:sp>
      <p:sp>
        <p:nvSpPr>
          <p:cNvPr id="19" name="標題 1">
            <a:extLst>
              <a:ext uri="{FF2B5EF4-FFF2-40B4-BE49-F238E27FC236}">
                <a16:creationId xmlns:a16="http://schemas.microsoft.com/office/drawing/2014/main" id="{EA84CB1B-091B-4971-97EA-391EA9BD523F}"/>
              </a:ext>
            </a:extLst>
          </p:cNvPr>
          <p:cNvSpPr txBox="1">
            <a:spLocks/>
          </p:cNvSpPr>
          <p:nvPr/>
        </p:nvSpPr>
        <p:spPr>
          <a:xfrm>
            <a:off x="6627303" y="151242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商城介面</a:t>
            </a:r>
            <a:endParaRPr lang="en-US" altLang="zh-TW" spc="-1" dirty="0">
              <a:solidFill>
                <a:schemeClr val="bg1"/>
              </a:solidFill>
              <a:latin typeface="微軟正黑體" panose="020B0604030504040204" pitchFamily="34" charset="-120"/>
              <a:ea typeface="微軟正黑體" panose="020B0604030504040204" pitchFamily="34" charset="-120"/>
            </a:endParaRPr>
          </a:p>
        </p:txBody>
      </p:sp>
      <p:sp>
        <p:nvSpPr>
          <p:cNvPr id="20" name="標題 1">
            <a:extLst>
              <a:ext uri="{FF2B5EF4-FFF2-40B4-BE49-F238E27FC236}">
                <a16:creationId xmlns:a16="http://schemas.microsoft.com/office/drawing/2014/main" id="{7E8AFC1E-00F2-47E3-BAF3-FEE09001BE31}"/>
              </a:ext>
            </a:extLst>
          </p:cNvPr>
          <p:cNvSpPr txBox="1">
            <a:spLocks/>
          </p:cNvSpPr>
          <p:nvPr/>
        </p:nvSpPr>
        <p:spPr>
          <a:xfrm>
            <a:off x="6932103" y="2304567"/>
            <a:ext cx="5355373" cy="137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多重篩選</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推薦商品</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輪播圖片</a:t>
            </a:r>
            <a:endParaRPr lang="en-US" altLang="zh-TW" sz="2800" dirty="0">
              <a:solidFill>
                <a:schemeClr val="bg1"/>
              </a:solidFill>
              <a:latin typeface="微軟正黑體" panose="020B0604030504040204" pitchFamily="34" charset="-120"/>
              <a:ea typeface="微軟正黑體" panose="020B0604030504040204" pitchFamily="34" charset="-120"/>
            </a:endParaRPr>
          </a:p>
        </p:txBody>
      </p:sp>
      <p:sp>
        <p:nvSpPr>
          <p:cNvPr id="21" name="標題 1">
            <a:extLst>
              <a:ext uri="{FF2B5EF4-FFF2-40B4-BE49-F238E27FC236}">
                <a16:creationId xmlns:a16="http://schemas.microsoft.com/office/drawing/2014/main" id="{FC8A2C38-4C72-4EE9-A7CB-1C37C3DD1A68}"/>
              </a:ext>
            </a:extLst>
          </p:cNvPr>
          <p:cNvSpPr txBox="1">
            <a:spLocks/>
          </p:cNvSpPr>
          <p:nvPr/>
        </p:nvSpPr>
        <p:spPr>
          <a:xfrm>
            <a:off x="6932103" y="5066088"/>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多圖片存取</a:t>
            </a:r>
          </a:p>
        </p:txBody>
      </p:sp>
      <p:pic>
        <p:nvPicPr>
          <p:cNvPr id="13" name="圖片 12">
            <a:extLst>
              <a:ext uri="{FF2B5EF4-FFF2-40B4-BE49-F238E27FC236}">
                <a16:creationId xmlns:a16="http://schemas.microsoft.com/office/drawing/2014/main" id="{60FC2E86-E8E4-41FE-BC19-0FE4B24DA174}"/>
              </a:ext>
            </a:extLst>
          </p:cNvPr>
          <p:cNvPicPr>
            <a:picLocks noChangeAspect="1"/>
          </p:cNvPicPr>
          <p:nvPr/>
        </p:nvPicPr>
        <p:blipFill rotWithShape="1">
          <a:blip r:embed="rId3">
            <a:extLst>
              <a:ext uri="{28A0092B-C50C-407E-A947-70E740481C1C}">
                <a14:useLocalDpi xmlns:a14="http://schemas.microsoft.com/office/drawing/2010/main" val="0"/>
              </a:ext>
            </a:extLst>
          </a:blip>
          <a:srcRect t="24111" b="24967"/>
          <a:stretch/>
        </p:blipFill>
        <p:spPr>
          <a:xfrm>
            <a:off x="700130" y="1261168"/>
            <a:ext cx="2887414" cy="1947027"/>
          </a:xfrm>
          <a:prstGeom prst="rect">
            <a:avLst/>
          </a:prstGeom>
        </p:spPr>
      </p:pic>
    </p:spTree>
    <p:extLst>
      <p:ext uri="{BB962C8B-B14F-4D97-AF65-F5344CB8AC3E}">
        <p14:creationId xmlns:p14="http://schemas.microsoft.com/office/powerpoint/2010/main" val="322593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商城介面</a:t>
            </a:r>
          </a:p>
        </p:txBody>
      </p:sp>
      <p:pic>
        <p:nvPicPr>
          <p:cNvPr id="4" name="圖片 3">
            <a:extLst>
              <a:ext uri="{FF2B5EF4-FFF2-40B4-BE49-F238E27FC236}">
                <a16:creationId xmlns:a16="http://schemas.microsoft.com/office/drawing/2014/main" id="{24AF05B8-15D0-4A3C-BC9E-DB49C8D2B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944" y="1821898"/>
            <a:ext cx="9169167" cy="4269359"/>
          </a:xfrm>
          <a:prstGeom prst="rect">
            <a:avLst/>
          </a:prstGeom>
        </p:spPr>
      </p:pic>
    </p:spTree>
    <p:extLst>
      <p:ext uri="{BB962C8B-B14F-4D97-AF65-F5344CB8AC3E}">
        <p14:creationId xmlns:p14="http://schemas.microsoft.com/office/powerpoint/2010/main" val="333139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商品上架與修改  </a:t>
            </a:r>
          </a:p>
        </p:txBody>
      </p:sp>
      <p:pic>
        <p:nvPicPr>
          <p:cNvPr id="2" name="圖片 1">
            <a:extLst>
              <a:ext uri="{FF2B5EF4-FFF2-40B4-BE49-F238E27FC236}">
                <a16:creationId xmlns:a16="http://schemas.microsoft.com/office/drawing/2014/main" id="{DE7DFC30-421F-412F-9C37-54C461AA19D6}"/>
              </a:ext>
            </a:extLst>
          </p:cNvPr>
          <p:cNvPicPr>
            <a:picLocks noChangeAspect="1"/>
          </p:cNvPicPr>
          <p:nvPr/>
        </p:nvPicPr>
        <p:blipFill>
          <a:blip r:embed="rId3"/>
          <a:stretch>
            <a:fillRect/>
          </a:stretch>
        </p:blipFill>
        <p:spPr>
          <a:xfrm>
            <a:off x="5804803" y="1521158"/>
            <a:ext cx="5151219" cy="5202617"/>
          </a:xfrm>
          <a:prstGeom prst="rect">
            <a:avLst/>
          </a:prstGeom>
        </p:spPr>
      </p:pic>
      <p:pic>
        <p:nvPicPr>
          <p:cNvPr id="3" name="圖片 2">
            <a:extLst>
              <a:ext uri="{FF2B5EF4-FFF2-40B4-BE49-F238E27FC236}">
                <a16:creationId xmlns:a16="http://schemas.microsoft.com/office/drawing/2014/main" id="{BD1570C6-8AFA-402A-8916-4E5595F36C9E}"/>
              </a:ext>
            </a:extLst>
          </p:cNvPr>
          <p:cNvPicPr>
            <a:picLocks noChangeAspect="1"/>
          </p:cNvPicPr>
          <p:nvPr/>
        </p:nvPicPr>
        <p:blipFill>
          <a:blip r:embed="rId4"/>
          <a:stretch>
            <a:fillRect/>
          </a:stretch>
        </p:blipFill>
        <p:spPr>
          <a:xfrm>
            <a:off x="355850" y="1786855"/>
            <a:ext cx="5280361" cy="2980849"/>
          </a:xfrm>
          <a:prstGeom prst="rect">
            <a:avLst/>
          </a:prstGeom>
        </p:spPr>
      </p:pic>
    </p:spTree>
    <p:extLst>
      <p:ext uri="{BB962C8B-B14F-4D97-AF65-F5344CB8AC3E}">
        <p14:creationId xmlns:p14="http://schemas.microsoft.com/office/powerpoint/2010/main" val="975561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B40832-B214-4576-921F-3EA8E38DC9D7}"/>
              </a:ext>
            </a:extLst>
          </p:cNvPr>
          <p:cNvSpPr>
            <a:spLocks noGrp="1"/>
          </p:cNvSpPr>
          <p:nvPr>
            <p:ph type="title"/>
          </p:nvPr>
        </p:nvSpPr>
        <p:spPr>
          <a:xfrm>
            <a:off x="178323" y="3418514"/>
            <a:ext cx="3960302" cy="3038912"/>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組員</a:t>
            </a:r>
            <a:br>
              <a:rPr lang="en-US" altLang="zh-TW" dirty="0">
                <a:solidFill>
                  <a:schemeClr val="bg1"/>
                </a:solidFill>
                <a:latin typeface="微軟正黑體" panose="020B0604030504040204" pitchFamily="34" charset="-120"/>
                <a:ea typeface="微軟正黑體" panose="020B0604030504040204" pitchFamily="34" charset="-120"/>
              </a:rPr>
            </a:br>
            <a:r>
              <a:rPr lang="zh-TW" altLang="en-US" dirty="0">
                <a:solidFill>
                  <a:schemeClr val="bg1"/>
                </a:solidFill>
                <a:latin typeface="微軟正黑體" panose="020B0604030504040204" pitchFamily="34" charset="-120"/>
                <a:ea typeface="微軟正黑體" panose="020B0604030504040204" pitchFamily="34" charset="-120"/>
              </a:rPr>
              <a:t>黃子倫</a:t>
            </a:r>
          </a:p>
        </p:txBody>
      </p:sp>
      <p:pic>
        <p:nvPicPr>
          <p:cNvPr id="8" name="內容版面配置區 7">
            <a:extLst>
              <a:ext uri="{FF2B5EF4-FFF2-40B4-BE49-F238E27FC236}">
                <a16:creationId xmlns:a16="http://schemas.microsoft.com/office/drawing/2014/main" id="{338C0756-9CAF-4391-BC4F-2FF202297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436" y="1360022"/>
            <a:ext cx="864867" cy="864867"/>
          </a:xfrm>
        </p:spPr>
      </p:pic>
      <p:pic>
        <p:nvPicPr>
          <p:cNvPr id="9" name="內容版面配置區 7">
            <a:extLst>
              <a:ext uri="{FF2B5EF4-FFF2-40B4-BE49-F238E27FC236}">
                <a16:creationId xmlns:a16="http://schemas.microsoft.com/office/drawing/2014/main" id="{B36596A1-0A07-446A-92B7-BBB29D90E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6" y="4273943"/>
            <a:ext cx="864867" cy="864867"/>
          </a:xfrm>
          <a:prstGeom prst="rect">
            <a:avLst/>
          </a:prstGeom>
        </p:spPr>
      </p:pic>
      <p:pic>
        <p:nvPicPr>
          <p:cNvPr id="14" name="內容版面配置區 7">
            <a:extLst>
              <a:ext uri="{FF2B5EF4-FFF2-40B4-BE49-F238E27FC236}">
                <a16:creationId xmlns:a16="http://schemas.microsoft.com/office/drawing/2014/main" id="{29542DD5-91F3-4ECE-9F8F-0D037FC51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6" y="1512422"/>
            <a:ext cx="864867" cy="864867"/>
          </a:xfrm>
          <a:prstGeom prst="rect">
            <a:avLst/>
          </a:prstGeom>
        </p:spPr>
      </p:pic>
      <p:sp>
        <p:nvSpPr>
          <p:cNvPr id="15" name="標題 1">
            <a:extLst>
              <a:ext uri="{FF2B5EF4-FFF2-40B4-BE49-F238E27FC236}">
                <a16:creationId xmlns:a16="http://schemas.microsoft.com/office/drawing/2014/main" id="{3F1EB700-33DA-423F-9050-619AB86CB3F7}"/>
              </a:ext>
            </a:extLst>
          </p:cNvPr>
          <p:cNvSpPr txBox="1">
            <a:spLocks/>
          </p:cNvSpPr>
          <p:nvPr/>
        </p:nvSpPr>
        <p:spPr>
          <a:xfrm>
            <a:off x="6627302" y="427394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會員系統</a:t>
            </a:r>
          </a:p>
        </p:txBody>
      </p:sp>
      <p:sp>
        <p:nvSpPr>
          <p:cNvPr id="19" name="標題 1">
            <a:extLst>
              <a:ext uri="{FF2B5EF4-FFF2-40B4-BE49-F238E27FC236}">
                <a16:creationId xmlns:a16="http://schemas.microsoft.com/office/drawing/2014/main" id="{EA84CB1B-091B-4971-97EA-391EA9BD523F}"/>
              </a:ext>
            </a:extLst>
          </p:cNvPr>
          <p:cNvSpPr txBox="1">
            <a:spLocks/>
          </p:cNvSpPr>
          <p:nvPr/>
        </p:nvSpPr>
        <p:spPr>
          <a:xfrm>
            <a:off x="6627303" y="151242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首頁介面</a:t>
            </a:r>
            <a:endParaRPr lang="en-US" altLang="zh-TW" spc="-1" dirty="0">
              <a:solidFill>
                <a:schemeClr val="bg1"/>
              </a:solidFill>
              <a:latin typeface="微軟正黑體" panose="020B0604030504040204" pitchFamily="34" charset="-120"/>
              <a:ea typeface="微軟正黑體" panose="020B0604030504040204" pitchFamily="34" charset="-120"/>
            </a:endParaRPr>
          </a:p>
        </p:txBody>
      </p:sp>
      <p:sp>
        <p:nvSpPr>
          <p:cNvPr id="20" name="標題 1">
            <a:extLst>
              <a:ext uri="{FF2B5EF4-FFF2-40B4-BE49-F238E27FC236}">
                <a16:creationId xmlns:a16="http://schemas.microsoft.com/office/drawing/2014/main" id="{7E8AFC1E-00F2-47E3-BAF3-FEE09001BE31}"/>
              </a:ext>
            </a:extLst>
          </p:cNvPr>
          <p:cNvSpPr txBox="1">
            <a:spLocks/>
          </p:cNvSpPr>
          <p:nvPr/>
        </p:nvSpPr>
        <p:spPr>
          <a:xfrm>
            <a:off x="6932103" y="2304567"/>
            <a:ext cx="5355373" cy="1378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各版輪播</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各版統計數據</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熱門產品、委託及商品呈現</a:t>
            </a:r>
            <a:endParaRPr lang="en-US" altLang="zh-TW" sz="2800" dirty="0">
              <a:solidFill>
                <a:schemeClr val="bg1"/>
              </a:solidFill>
              <a:latin typeface="微軟正黑體" panose="020B0604030504040204" pitchFamily="34" charset="-120"/>
              <a:ea typeface="微軟正黑體" panose="020B0604030504040204" pitchFamily="34" charset="-120"/>
            </a:endParaRPr>
          </a:p>
        </p:txBody>
      </p:sp>
      <p:sp>
        <p:nvSpPr>
          <p:cNvPr id="21" name="標題 1">
            <a:extLst>
              <a:ext uri="{FF2B5EF4-FFF2-40B4-BE49-F238E27FC236}">
                <a16:creationId xmlns:a16="http://schemas.microsoft.com/office/drawing/2014/main" id="{FC8A2C38-4C72-4EE9-A7CB-1C37C3DD1A68}"/>
              </a:ext>
            </a:extLst>
          </p:cNvPr>
          <p:cNvSpPr txBox="1">
            <a:spLocks/>
          </p:cNvSpPr>
          <p:nvPr/>
        </p:nvSpPr>
        <p:spPr>
          <a:xfrm>
            <a:off x="6779703" y="4765641"/>
            <a:ext cx="5355373" cy="115987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endParaRPr lang="en-US" altLang="zh-TW" sz="11200" dirty="0">
              <a:solidFill>
                <a:schemeClr val="bg1"/>
              </a:solidFill>
              <a:latin typeface="微軟正黑體" panose="020B0604030504040204" pitchFamily="34" charset="-120"/>
              <a:ea typeface="微軟正黑體" panose="020B0604030504040204" pitchFamily="34" charset="-120"/>
            </a:endParaRPr>
          </a:p>
          <a:p>
            <a:pPr>
              <a:lnSpc>
                <a:spcPct val="110000"/>
              </a:lnSpc>
            </a:pPr>
            <a:endParaRPr lang="en-US" altLang="zh-TW" sz="11200" dirty="0">
              <a:solidFill>
                <a:schemeClr val="bg1"/>
              </a:solidFill>
              <a:latin typeface="微軟正黑體" panose="020B0604030504040204" pitchFamily="34" charset="-120"/>
              <a:ea typeface="微軟正黑體" panose="020B0604030504040204" pitchFamily="34" charset="-120"/>
            </a:endParaRPr>
          </a:p>
          <a:p>
            <a:pPr>
              <a:lnSpc>
                <a:spcPct val="110000"/>
              </a:lnSpc>
            </a:pPr>
            <a:r>
              <a:rPr lang="zh-TW" altLang="en-US" sz="11200" dirty="0">
                <a:solidFill>
                  <a:schemeClr val="bg1"/>
                </a:solidFill>
                <a:latin typeface="微軟正黑體" panose="020B0604030504040204" pitchFamily="34" charset="-120"/>
                <a:ea typeface="微軟正黑體" panose="020B0604030504040204" pitchFamily="34" charset="-120"/>
              </a:rPr>
              <a:t>會員註冊、登入及驗證</a:t>
            </a:r>
            <a:endParaRPr lang="en-US" altLang="zh-TW" sz="11200" dirty="0">
              <a:solidFill>
                <a:schemeClr val="bg1"/>
              </a:solidFill>
              <a:latin typeface="微軟正黑體" panose="020B0604030504040204" pitchFamily="34" charset="-120"/>
              <a:ea typeface="微軟正黑體" panose="020B0604030504040204" pitchFamily="34" charset="-120"/>
            </a:endParaRPr>
          </a:p>
          <a:p>
            <a:pPr>
              <a:lnSpc>
                <a:spcPct val="110000"/>
              </a:lnSpc>
            </a:pPr>
            <a:r>
              <a:rPr lang="zh-TW" altLang="en-US" sz="11200" dirty="0">
                <a:solidFill>
                  <a:schemeClr val="bg1"/>
                </a:solidFill>
                <a:latin typeface="微軟正黑體" panose="020B0604030504040204" pitchFamily="34" charset="-120"/>
                <a:ea typeface="微軟正黑體" panose="020B0604030504040204" pitchFamily="34" charset="-120"/>
              </a:rPr>
              <a:t>忘記密碼、電子郵件寄發系統</a:t>
            </a:r>
            <a:endParaRPr lang="en-US" altLang="zh-TW" sz="11200" dirty="0">
              <a:solidFill>
                <a:schemeClr val="bg1"/>
              </a:solidFill>
              <a:latin typeface="微軟正黑體" panose="020B0604030504040204" pitchFamily="34" charset="-120"/>
              <a:ea typeface="微軟正黑體" panose="020B0604030504040204" pitchFamily="34" charset="-120"/>
            </a:endParaRPr>
          </a:p>
          <a:p>
            <a:pPr>
              <a:lnSpc>
                <a:spcPct val="110000"/>
              </a:lnSpc>
            </a:pPr>
            <a:r>
              <a:rPr lang="zh-TW" altLang="en-US" sz="11200" dirty="0">
                <a:solidFill>
                  <a:schemeClr val="bg1"/>
                </a:solidFill>
                <a:latin typeface="微軟正黑體" panose="020B0604030504040204" pitchFamily="34" charset="-120"/>
                <a:ea typeface="微軟正黑體" panose="020B0604030504040204" pitchFamily="34" charset="-120"/>
              </a:rPr>
              <a:t>會員頁面及會員資料呈現</a:t>
            </a:r>
            <a:endParaRPr lang="en-US" altLang="zh-TW" sz="11200" dirty="0">
              <a:solidFill>
                <a:schemeClr val="bg1"/>
              </a:solidFill>
              <a:latin typeface="微軟正黑體" panose="020B0604030504040204" pitchFamily="34" charset="-120"/>
              <a:ea typeface="微軟正黑體" panose="020B0604030504040204" pitchFamily="34" charset="-120"/>
            </a:endParaRPr>
          </a:p>
          <a:p>
            <a:endParaRPr lang="en-US" altLang="zh-TW" sz="2800" dirty="0">
              <a:solidFill>
                <a:schemeClr val="bg1"/>
              </a:solidFill>
              <a:latin typeface="微軟正黑體" panose="020B0604030504040204" pitchFamily="34" charset="-120"/>
              <a:ea typeface="微軟正黑體" panose="020B0604030504040204" pitchFamily="34" charset="-120"/>
            </a:endParaRPr>
          </a:p>
          <a:p>
            <a:endParaRPr lang="zh-TW" altLang="en-US" sz="2800" dirty="0">
              <a:solidFill>
                <a:schemeClr val="bg1"/>
              </a:solidFill>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95CF9F63-25E2-405F-AD15-1B9D1FEA6EC9}"/>
              </a:ext>
            </a:extLst>
          </p:cNvPr>
          <p:cNvPicPr/>
          <p:nvPr/>
        </p:nvPicPr>
        <p:blipFill>
          <a:blip r:embed="rId3"/>
          <a:srcRect t="11005" b="20775"/>
          <a:stretch/>
        </p:blipFill>
        <p:spPr>
          <a:xfrm>
            <a:off x="875198" y="1339047"/>
            <a:ext cx="2875680" cy="1931040"/>
          </a:xfrm>
          <a:prstGeom prst="rect">
            <a:avLst/>
          </a:prstGeom>
          <a:ln w="0">
            <a:noFill/>
          </a:ln>
        </p:spPr>
      </p:pic>
    </p:spTree>
    <p:extLst>
      <p:ext uri="{BB962C8B-B14F-4D97-AF65-F5344CB8AC3E}">
        <p14:creationId xmlns:p14="http://schemas.microsoft.com/office/powerpoint/2010/main" val="201232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solidFill>
                  <a:schemeClr val="bg1"/>
                </a:solidFill>
                <a:latin typeface="微軟正黑體" panose="020B0604030504040204" pitchFamily="34" charset="-120"/>
                <a:ea typeface="微軟正黑體" panose="020B0604030504040204" pitchFamily="34" charset="-120"/>
              </a:rPr>
              <a:t>首頁介面</a:t>
            </a:r>
          </a:p>
        </p:txBody>
      </p:sp>
      <p:pic>
        <p:nvPicPr>
          <p:cNvPr id="2" name="圖片 1">
            <a:extLst>
              <a:ext uri="{FF2B5EF4-FFF2-40B4-BE49-F238E27FC236}">
                <a16:creationId xmlns:a16="http://schemas.microsoft.com/office/drawing/2014/main" id="{E4EADF55-6448-4255-8196-7F86FC8750E1}"/>
              </a:ext>
            </a:extLst>
          </p:cNvPr>
          <p:cNvPicPr>
            <a:picLocks noChangeAspect="1"/>
          </p:cNvPicPr>
          <p:nvPr/>
        </p:nvPicPr>
        <p:blipFill>
          <a:blip r:embed="rId3"/>
          <a:stretch>
            <a:fillRect/>
          </a:stretch>
        </p:blipFill>
        <p:spPr>
          <a:xfrm>
            <a:off x="126884" y="1797438"/>
            <a:ext cx="5355373" cy="4783820"/>
          </a:xfrm>
          <a:prstGeom prst="rect">
            <a:avLst/>
          </a:prstGeom>
        </p:spPr>
      </p:pic>
      <p:pic>
        <p:nvPicPr>
          <p:cNvPr id="3" name="圖片 2">
            <a:extLst>
              <a:ext uri="{FF2B5EF4-FFF2-40B4-BE49-F238E27FC236}">
                <a16:creationId xmlns:a16="http://schemas.microsoft.com/office/drawing/2014/main" id="{6ECC789A-5981-48D8-B355-3DD500A5823E}"/>
              </a:ext>
            </a:extLst>
          </p:cNvPr>
          <p:cNvPicPr>
            <a:picLocks noChangeAspect="1"/>
          </p:cNvPicPr>
          <p:nvPr/>
        </p:nvPicPr>
        <p:blipFill>
          <a:blip r:embed="rId4"/>
          <a:stretch>
            <a:fillRect/>
          </a:stretch>
        </p:blipFill>
        <p:spPr>
          <a:xfrm>
            <a:off x="5590552" y="2366650"/>
            <a:ext cx="6346220" cy="1787602"/>
          </a:xfrm>
          <a:prstGeom prst="rect">
            <a:avLst/>
          </a:prstGeom>
        </p:spPr>
      </p:pic>
      <p:pic>
        <p:nvPicPr>
          <p:cNvPr id="6" name="圖片 5">
            <a:extLst>
              <a:ext uri="{FF2B5EF4-FFF2-40B4-BE49-F238E27FC236}">
                <a16:creationId xmlns:a16="http://schemas.microsoft.com/office/drawing/2014/main" id="{BB5549E4-AD89-4484-9AC9-61522502B3D6}"/>
              </a:ext>
            </a:extLst>
          </p:cNvPr>
          <p:cNvPicPr>
            <a:picLocks noChangeAspect="1"/>
          </p:cNvPicPr>
          <p:nvPr/>
        </p:nvPicPr>
        <p:blipFill>
          <a:blip r:embed="rId5"/>
          <a:stretch>
            <a:fillRect/>
          </a:stretch>
        </p:blipFill>
        <p:spPr>
          <a:xfrm>
            <a:off x="5482257" y="4491350"/>
            <a:ext cx="6464539" cy="1846678"/>
          </a:xfrm>
          <a:prstGeom prst="rect">
            <a:avLst/>
          </a:prstGeom>
        </p:spPr>
      </p:pic>
    </p:spTree>
    <p:extLst>
      <p:ext uri="{BB962C8B-B14F-4D97-AF65-F5344CB8AC3E}">
        <p14:creationId xmlns:p14="http://schemas.microsoft.com/office/powerpoint/2010/main" val="296161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58C520F-6BFF-44E0-9E4C-89DD1630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444" y="75406"/>
            <a:ext cx="1905000" cy="1905000"/>
          </a:xfrm>
        </p:spPr>
      </p:pic>
      <p:sp>
        <p:nvSpPr>
          <p:cNvPr id="7" name="標題 1">
            <a:extLst>
              <a:ext uri="{FF2B5EF4-FFF2-40B4-BE49-F238E27FC236}">
                <a16:creationId xmlns:a16="http://schemas.microsoft.com/office/drawing/2014/main" id="{20A76013-C879-4FBC-B285-DF04E407C779}"/>
              </a:ext>
            </a:extLst>
          </p:cNvPr>
          <p:cNvSpPr txBox="1">
            <a:spLocks/>
          </p:cNvSpPr>
          <p:nvPr/>
        </p:nvSpPr>
        <p:spPr>
          <a:xfrm>
            <a:off x="3418313" y="59547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solidFill>
                  <a:schemeClr val="bg1"/>
                </a:solidFill>
                <a:latin typeface="微軟正黑體" panose="020B0604030504040204" pitchFamily="34" charset="-120"/>
                <a:ea typeface="微軟正黑體" panose="020B0604030504040204" pitchFamily="34" charset="-120"/>
              </a:rPr>
              <a:t>會員系統</a:t>
            </a:r>
          </a:p>
        </p:txBody>
      </p:sp>
      <p:pic>
        <p:nvPicPr>
          <p:cNvPr id="4" name="圖片 3">
            <a:extLst>
              <a:ext uri="{FF2B5EF4-FFF2-40B4-BE49-F238E27FC236}">
                <a16:creationId xmlns:a16="http://schemas.microsoft.com/office/drawing/2014/main" id="{C6160B23-A59C-46D7-A27C-F6A7F21835F9}"/>
              </a:ext>
            </a:extLst>
          </p:cNvPr>
          <p:cNvPicPr>
            <a:picLocks noChangeAspect="1"/>
          </p:cNvPicPr>
          <p:nvPr/>
        </p:nvPicPr>
        <p:blipFill>
          <a:blip r:embed="rId3"/>
          <a:stretch>
            <a:fillRect/>
          </a:stretch>
        </p:blipFill>
        <p:spPr>
          <a:xfrm>
            <a:off x="2967676" y="1748185"/>
            <a:ext cx="3156777" cy="2672796"/>
          </a:xfrm>
          <a:prstGeom prst="rect">
            <a:avLst/>
          </a:prstGeom>
        </p:spPr>
      </p:pic>
      <p:pic>
        <p:nvPicPr>
          <p:cNvPr id="8" name="圖片 7">
            <a:extLst>
              <a:ext uri="{FF2B5EF4-FFF2-40B4-BE49-F238E27FC236}">
                <a16:creationId xmlns:a16="http://schemas.microsoft.com/office/drawing/2014/main" id="{D83737C8-4399-4D89-AC3F-60BD435C17BA}"/>
              </a:ext>
            </a:extLst>
          </p:cNvPr>
          <p:cNvPicPr>
            <a:picLocks noChangeAspect="1"/>
          </p:cNvPicPr>
          <p:nvPr/>
        </p:nvPicPr>
        <p:blipFill>
          <a:blip r:embed="rId4"/>
          <a:stretch>
            <a:fillRect/>
          </a:stretch>
        </p:blipFill>
        <p:spPr>
          <a:xfrm>
            <a:off x="973613" y="4609193"/>
            <a:ext cx="5150840" cy="1965705"/>
          </a:xfrm>
          <a:prstGeom prst="rect">
            <a:avLst/>
          </a:prstGeom>
        </p:spPr>
      </p:pic>
      <p:pic>
        <p:nvPicPr>
          <p:cNvPr id="1026" name="Picture 2" descr="https://cdn.discordapp.com/attachments/1151763321331138624/1189097024633712730/image.png?ex=659cebe7&amp;is=658a76e7&amp;hm=5d139480df84f9ada5d2a4a3b1a7cc5aef4154add42798c936a033066c98657f&amp;">
            <a:extLst>
              <a:ext uri="{FF2B5EF4-FFF2-40B4-BE49-F238E27FC236}">
                <a16:creationId xmlns:a16="http://schemas.microsoft.com/office/drawing/2014/main" id="{2B84B7A5-F10A-4635-A10C-AA25DECD0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787" y="1815331"/>
            <a:ext cx="3990627" cy="2605650"/>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396CE87A-D33E-46BD-916B-7BA5587F57CF}"/>
              </a:ext>
            </a:extLst>
          </p:cNvPr>
          <p:cNvPicPr>
            <a:picLocks noChangeAspect="1"/>
          </p:cNvPicPr>
          <p:nvPr/>
        </p:nvPicPr>
        <p:blipFill>
          <a:blip r:embed="rId6"/>
          <a:stretch>
            <a:fillRect/>
          </a:stretch>
        </p:blipFill>
        <p:spPr>
          <a:xfrm>
            <a:off x="6309787" y="4620252"/>
            <a:ext cx="4860021" cy="1976170"/>
          </a:xfrm>
          <a:prstGeom prst="rect">
            <a:avLst/>
          </a:prstGeom>
        </p:spPr>
      </p:pic>
    </p:spTree>
    <p:extLst>
      <p:ext uri="{BB962C8B-B14F-4D97-AF65-F5344CB8AC3E}">
        <p14:creationId xmlns:p14="http://schemas.microsoft.com/office/powerpoint/2010/main" val="2124539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4F0082-68CC-494C-A228-29451DCFBFE7}"/>
              </a:ext>
            </a:extLst>
          </p:cNvPr>
          <p:cNvSpPr>
            <a:spLocks noGrp="1"/>
          </p:cNvSpPr>
          <p:nvPr>
            <p:ph type="title"/>
          </p:nvPr>
        </p:nvSpPr>
        <p:spPr>
          <a:xfrm>
            <a:off x="838200" y="102021"/>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主題發想</a:t>
            </a:r>
          </a:p>
        </p:txBody>
      </p:sp>
      <p:sp>
        <p:nvSpPr>
          <p:cNvPr id="3" name="內容版面配置區 2">
            <a:extLst>
              <a:ext uri="{FF2B5EF4-FFF2-40B4-BE49-F238E27FC236}">
                <a16:creationId xmlns:a16="http://schemas.microsoft.com/office/drawing/2014/main" id="{0D26A8E5-B47B-4145-8391-472D12AE80C6}"/>
              </a:ext>
            </a:extLst>
          </p:cNvPr>
          <p:cNvSpPr>
            <a:spLocks noGrp="1"/>
          </p:cNvSpPr>
          <p:nvPr>
            <p:ph idx="1"/>
          </p:nvPr>
        </p:nvSpPr>
        <p:spPr>
          <a:xfrm>
            <a:off x="838200" y="1690688"/>
            <a:ext cx="10515600" cy="4728773"/>
          </a:xfrm>
        </p:spPr>
        <p:txBody>
          <a:bodyPr>
            <a:normAutofit fontScale="77500" lnSpcReduction="20000"/>
          </a:bodyPr>
          <a:lstStyle/>
          <a:p>
            <a:pPr marL="0" indent="0">
              <a:lnSpc>
                <a:spcPct val="150000"/>
              </a:lnSpc>
              <a:buNone/>
            </a:pPr>
            <a:r>
              <a:rPr lang="zh-TW" altLang="en-US" sz="2000" dirty="0">
                <a:solidFill>
                  <a:schemeClr val="bg1"/>
                </a:solidFill>
              </a:rPr>
              <a:t> </a:t>
            </a:r>
            <a:r>
              <a:rPr lang="zh-TW" altLang="en-US" sz="2000" dirty="0">
                <a:solidFill>
                  <a:schemeClr val="bg1"/>
                </a:solidFill>
                <a:latin typeface="微軟正黑體" panose="020B0604030504040204" pitchFamily="34" charset="-120"/>
                <a:ea typeface="微軟正黑體" panose="020B0604030504040204" pitchFamily="34" charset="-120"/>
              </a:rPr>
              <a:t>發想概念：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提供開放的論壇空間讓玩家社群可以在其中互相交流。有開發能力的使用者甚至可透過個人頁面以及委託系統和委託者往來。而網站本身亦提供遊戲商城，若使用者在論壇發現感興趣的遊戲可更加方便購買，增加使用者體驗的同時亦可提升銷售額。</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目標特色：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提供開放的論壇空間供一般玩家使用者交流討論。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讓創作者有展現自己作品以及和委託者往來的機會。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消費者直接由平台購買感興趣的遊戲。</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 即時線上聊天、通知，訊息交流更加方便快速。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多面向的互動式報表分析，更快速取得戰情數據。</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 功能完整的後台功能，提供使用者更方便管理整個網站平台。</a:t>
            </a:r>
          </a:p>
        </p:txBody>
      </p:sp>
      <p:sp>
        <p:nvSpPr>
          <p:cNvPr id="4" name="矩形 3">
            <a:extLst>
              <a:ext uri="{FF2B5EF4-FFF2-40B4-BE49-F238E27FC236}">
                <a16:creationId xmlns:a16="http://schemas.microsoft.com/office/drawing/2014/main" id="{A0F47F58-ED10-44F2-8C67-3E66863362A1}"/>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EA0584B8-2149-4EC2-930B-CF94B9578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Tree>
    <p:extLst>
      <p:ext uri="{BB962C8B-B14F-4D97-AF65-F5344CB8AC3E}">
        <p14:creationId xmlns:p14="http://schemas.microsoft.com/office/powerpoint/2010/main" val="957148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B40832-B214-4576-921F-3EA8E38DC9D7}"/>
              </a:ext>
            </a:extLst>
          </p:cNvPr>
          <p:cNvSpPr>
            <a:spLocks noGrp="1"/>
          </p:cNvSpPr>
          <p:nvPr>
            <p:ph type="title"/>
          </p:nvPr>
        </p:nvSpPr>
        <p:spPr>
          <a:xfrm>
            <a:off x="178323" y="3418514"/>
            <a:ext cx="3960302" cy="3038912"/>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組員</a:t>
            </a:r>
            <a:br>
              <a:rPr lang="en-US" altLang="zh-TW" dirty="0">
                <a:solidFill>
                  <a:schemeClr val="bg1"/>
                </a:solidFill>
                <a:latin typeface="微軟正黑體" panose="020B0604030504040204" pitchFamily="34" charset="-120"/>
                <a:ea typeface="微軟正黑體" panose="020B0604030504040204" pitchFamily="34" charset="-120"/>
              </a:rPr>
            </a:br>
            <a:r>
              <a:rPr lang="zh-TW" altLang="en-US" dirty="0">
                <a:solidFill>
                  <a:schemeClr val="bg1"/>
                </a:solidFill>
                <a:latin typeface="微軟正黑體" panose="020B0604030504040204" pitchFamily="34" charset="-120"/>
                <a:ea typeface="微軟正黑體" panose="020B0604030504040204" pitchFamily="34" charset="-120"/>
              </a:rPr>
              <a:t>朱禹丞</a:t>
            </a:r>
          </a:p>
        </p:txBody>
      </p:sp>
      <p:pic>
        <p:nvPicPr>
          <p:cNvPr id="8" name="內容版面配置區 7">
            <a:extLst>
              <a:ext uri="{FF2B5EF4-FFF2-40B4-BE49-F238E27FC236}">
                <a16:creationId xmlns:a16="http://schemas.microsoft.com/office/drawing/2014/main" id="{338C0756-9CAF-4391-BC4F-2FF202297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3035" y="555801"/>
            <a:ext cx="864867" cy="864867"/>
          </a:xfrm>
        </p:spPr>
      </p:pic>
      <p:pic>
        <p:nvPicPr>
          <p:cNvPr id="9" name="內容版面配置區 7">
            <a:extLst>
              <a:ext uri="{FF2B5EF4-FFF2-40B4-BE49-F238E27FC236}">
                <a16:creationId xmlns:a16="http://schemas.microsoft.com/office/drawing/2014/main" id="{B36596A1-0A07-446A-92B7-BBB29D90E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435" y="2951755"/>
            <a:ext cx="864867" cy="864867"/>
          </a:xfrm>
          <a:prstGeom prst="rect">
            <a:avLst/>
          </a:prstGeom>
        </p:spPr>
      </p:pic>
      <p:pic>
        <p:nvPicPr>
          <p:cNvPr id="14" name="內容版面配置區 7">
            <a:extLst>
              <a:ext uri="{FF2B5EF4-FFF2-40B4-BE49-F238E27FC236}">
                <a16:creationId xmlns:a16="http://schemas.microsoft.com/office/drawing/2014/main" id="{29542DD5-91F3-4ECE-9F8F-0D037FC51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435" y="708201"/>
            <a:ext cx="864867" cy="864867"/>
          </a:xfrm>
          <a:prstGeom prst="rect">
            <a:avLst/>
          </a:prstGeom>
        </p:spPr>
      </p:pic>
      <p:sp>
        <p:nvSpPr>
          <p:cNvPr id="15" name="標題 1">
            <a:extLst>
              <a:ext uri="{FF2B5EF4-FFF2-40B4-BE49-F238E27FC236}">
                <a16:creationId xmlns:a16="http://schemas.microsoft.com/office/drawing/2014/main" id="{3F1EB700-33DA-423F-9050-619AB86CB3F7}"/>
              </a:ext>
            </a:extLst>
          </p:cNvPr>
          <p:cNvSpPr txBox="1">
            <a:spLocks/>
          </p:cNvSpPr>
          <p:nvPr/>
        </p:nvSpPr>
        <p:spPr>
          <a:xfrm>
            <a:off x="6627301" y="2960549"/>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委託主頁</a:t>
            </a:r>
          </a:p>
        </p:txBody>
      </p:sp>
      <p:sp>
        <p:nvSpPr>
          <p:cNvPr id="19" name="標題 1">
            <a:extLst>
              <a:ext uri="{FF2B5EF4-FFF2-40B4-BE49-F238E27FC236}">
                <a16:creationId xmlns:a16="http://schemas.microsoft.com/office/drawing/2014/main" id="{EA84CB1B-091B-4971-97EA-391EA9BD523F}"/>
              </a:ext>
            </a:extLst>
          </p:cNvPr>
          <p:cNvSpPr txBox="1">
            <a:spLocks/>
          </p:cNvSpPr>
          <p:nvPr/>
        </p:nvSpPr>
        <p:spPr>
          <a:xfrm>
            <a:off x="6597902" y="708200"/>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委託首頁</a:t>
            </a:r>
            <a:endParaRPr lang="en-US" altLang="zh-TW" spc="-1" dirty="0">
              <a:solidFill>
                <a:schemeClr val="bg1"/>
              </a:solidFill>
              <a:latin typeface="微軟正黑體" panose="020B0604030504040204" pitchFamily="34" charset="-120"/>
              <a:ea typeface="微軟正黑體" panose="020B0604030504040204" pitchFamily="34" charset="-120"/>
            </a:endParaRPr>
          </a:p>
        </p:txBody>
      </p:sp>
      <p:sp>
        <p:nvSpPr>
          <p:cNvPr id="20" name="標題 1">
            <a:extLst>
              <a:ext uri="{FF2B5EF4-FFF2-40B4-BE49-F238E27FC236}">
                <a16:creationId xmlns:a16="http://schemas.microsoft.com/office/drawing/2014/main" id="{7E8AFC1E-00F2-47E3-BAF3-FEE09001BE31}"/>
              </a:ext>
            </a:extLst>
          </p:cNvPr>
          <p:cNvSpPr txBox="1">
            <a:spLocks/>
          </p:cNvSpPr>
          <p:nvPr/>
        </p:nvSpPr>
        <p:spPr>
          <a:xfrm>
            <a:off x="6627302" y="1705277"/>
            <a:ext cx="5355373" cy="137819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委託主頁</a:t>
            </a:r>
            <a:br>
              <a:rPr lang="en-US" altLang="zh-TW" sz="2800" dirty="0">
                <a:solidFill>
                  <a:schemeClr val="bg1"/>
                </a:solidFill>
                <a:latin typeface="微軟正黑體" panose="020B0604030504040204" pitchFamily="34" charset="-120"/>
                <a:ea typeface="微軟正黑體" panose="020B0604030504040204" pitchFamily="34" charset="-120"/>
              </a:rPr>
            </a:br>
            <a:r>
              <a:rPr lang="zh-TW" altLang="en-US" sz="2800" dirty="0">
                <a:solidFill>
                  <a:schemeClr val="bg1"/>
                </a:solidFill>
                <a:latin typeface="微軟正黑體" panose="020B0604030504040204" pitchFamily="34" charset="-120"/>
                <a:ea typeface="微軟正黑體" panose="020B0604030504040204" pitchFamily="34" charset="-120"/>
              </a:rPr>
              <a:t>大類別搜尋</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最新，熱門產品</a:t>
            </a:r>
            <a:br>
              <a:rPr lang="en-US" altLang="zh-TW" sz="2800" dirty="0">
                <a:solidFill>
                  <a:schemeClr val="bg1"/>
                </a:solidFill>
                <a:latin typeface="微軟正黑體" panose="020B0604030504040204" pitchFamily="34" charset="-120"/>
                <a:ea typeface="微軟正黑體" panose="020B0604030504040204" pitchFamily="34" charset="-120"/>
              </a:rPr>
            </a:br>
            <a:r>
              <a:rPr lang="zh-TW" altLang="en-US" sz="2800" dirty="0">
                <a:solidFill>
                  <a:schemeClr val="bg1"/>
                </a:solidFill>
                <a:latin typeface="微軟正黑體" panose="020B0604030504040204" pitchFamily="34" charset="-120"/>
                <a:ea typeface="微軟正黑體" panose="020B0604030504040204" pitchFamily="34" charset="-120"/>
              </a:rPr>
              <a:t>我的最愛及個人瀏覽紀錄</a:t>
            </a:r>
            <a:endParaRPr lang="en-US" altLang="zh-TW" sz="2800" dirty="0">
              <a:solidFill>
                <a:schemeClr val="bg1"/>
              </a:solidFill>
              <a:latin typeface="微軟正黑體" panose="020B0604030504040204" pitchFamily="34" charset="-120"/>
              <a:ea typeface="微軟正黑體" panose="020B0604030504040204" pitchFamily="34" charset="-120"/>
            </a:endParaRPr>
          </a:p>
          <a:p>
            <a:endParaRPr lang="en-US" altLang="zh-TW" sz="2800" dirty="0">
              <a:solidFill>
                <a:schemeClr val="bg1"/>
              </a:solidFill>
              <a:latin typeface="微軟正黑體" panose="020B0604030504040204" pitchFamily="34" charset="-120"/>
              <a:ea typeface="微軟正黑體" panose="020B0604030504040204" pitchFamily="34" charset="-120"/>
            </a:endParaRPr>
          </a:p>
        </p:txBody>
      </p:sp>
      <p:sp>
        <p:nvSpPr>
          <p:cNvPr id="21" name="標題 1">
            <a:extLst>
              <a:ext uri="{FF2B5EF4-FFF2-40B4-BE49-F238E27FC236}">
                <a16:creationId xmlns:a16="http://schemas.microsoft.com/office/drawing/2014/main" id="{FC8A2C38-4C72-4EE9-A7CB-1C37C3DD1A68}"/>
              </a:ext>
            </a:extLst>
          </p:cNvPr>
          <p:cNvSpPr txBox="1">
            <a:spLocks/>
          </p:cNvSpPr>
          <p:nvPr/>
        </p:nvSpPr>
        <p:spPr>
          <a:xfrm>
            <a:off x="6627300" y="3992849"/>
            <a:ext cx="5355373" cy="1159874"/>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endParaRPr lang="en-US" altLang="zh-TW" sz="11200" dirty="0">
              <a:solidFill>
                <a:schemeClr val="bg1"/>
              </a:solidFill>
              <a:latin typeface="微軟正黑體" panose="020B0604030504040204" pitchFamily="34" charset="-120"/>
              <a:ea typeface="微軟正黑體" panose="020B0604030504040204" pitchFamily="34" charset="-120"/>
            </a:endParaRPr>
          </a:p>
          <a:p>
            <a:pPr>
              <a:lnSpc>
                <a:spcPct val="110000"/>
              </a:lnSpc>
            </a:pPr>
            <a:r>
              <a:rPr lang="zh-TW" altLang="en-US" sz="11200" dirty="0">
                <a:solidFill>
                  <a:schemeClr val="bg1"/>
                </a:solidFill>
                <a:latin typeface="微軟正黑體" panose="020B0604030504040204" pitchFamily="34" charset="-120"/>
                <a:ea typeface="微軟正黑體" panose="020B0604030504040204" pitchFamily="34" charset="-120"/>
              </a:rPr>
              <a:t>一般搜尋</a:t>
            </a:r>
            <a:endParaRPr lang="en-US" altLang="zh-TW" sz="11200" dirty="0">
              <a:solidFill>
                <a:schemeClr val="bg1"/>
              </a:solidFill>
              <a:latin typeface="微軟正黑體" panose="020B0604030504040204" pitchFamily="34" charset="-120"/>
              <a:ea typeface="微軟正黑體" panose="020B0604030504040204" pitchFamily="34" charset="-120"/>
            </a:endParaRPr>
          </a:p>
          <a:p>
            <a:pPr>
              <a:lnSpc>
                <a:spcPct val="110000"/>
              </a:lnSpc>
            </a:pPr>
            <a:r>
              <a:rPr lang="zh-TW" altLang="en-US" sz="11200" dirty="0">
                <a:solidFill>
                  <a:schemeClr val="bg1"/>
                </a:solidFill>
                <a:latin typeface="微軟正黑體" panose="020B0604030504040204" pitchFamily="34" charset="-120"/>
                <a:ea typeface="微軟正黑體" panose="020B0604030504040204" pitchFamily="34" charset="-120"/>
              </a:rPr>
              <a:t>進階多重篩選功能</a:t>
            </a:r>
            <a:endParaRPr lang="en-US" altLang="zh-TW" sz="11200" dirty="0">
              <a:solidFill>
                <a:schemeClr val="bg1"/>
              </a:solidFill>
              <a:latin typeface="微軟正黑體" panose="020B0604030504040204" pitchFamily="34" charset="-120"/>
              <a:ea typeface="微軟正黑體" panose="020B0604030504040204" pitchFamily="34" charset="-120"/>
            </a:endParaRPr>
          </a:p>
          <a:p>
            <a:pPr>
              <a:lnSpc>
                <a:spcPct val="110000"/>
              </a:lnSpc>
            </a:pPr>
            <a:r>
              <a:rPr lang="zh-TW" altLang="en-US" sz="11200" dirty="0">
                <a:solidFill>
                  <a:schemeClr val="bg1"/>
                </a:solidFill>
                <a:latin typeface="微軟正黑體" panose="020B0604030504040204" pitchFamily="34" charset="-120"/>
                <a:ea typeface="微軟正黑體" panose="020B0604030504040204" pitchFamily="34" charset="-120"/>
              </a:rPr>
              <a:t>可視化標籤</a:t>
            </a:r>
            <a:br>
              <a:rPr lang="en-US" altLang="zh-TW" sz="11200" dirty="0">
                <a:solidFill>
                  <a:schemeClr val="bg1"/>
                </a:solidFill>
                <a:latin typeface="微軟正黑體" panose="020B0604030504040204" pitchFamily="34" charset="-120"/>
                <a:ea typeface="微軟正黑體" panose="020B0604030504040204" pitchFamily="34" charset="-120"/>
              </a:rPr>
            </a:br>
            <a:r>
              <a:rPr lang="zh-TW" altLang="en-US" sz="11200" dirty="0">
                <a:solidFill>
                  <a:schemeClr val="bg1"/>
                </a:solidFill>
                <a:latin typeface="微軟正黑體" panose="020B0604030504040204" pitchFamily="34" charset="-120"/>
                <a:ea typeface="微軟正黑體" panose="020B0604030504040204" pitchFamily="34" charset="-120"/>
              </a:rPr>
              <a:t>委託詳細頁面</a:t>
            </a:r>
            <a:endParaRPr lang="en-US" altLang="zh-TW" sz="11200" dirty="0">
              <a:solidFill>
                <a:schemeClr val="bg1"/>
              </a:solidFill>
              <a:latin typeface="微軟正黑體" panose="020B0604030504040204" pitchFamily="34" charset="-120"/>
              <a:ea typeface="微軟正黑體" panose="020B0604030504040204" pitchFamily="34" charset="-120"/>
            </a:endParaRPr>
          </a:p>
          <a:p>
            <a:pPr>
              <a:lnSpc>
                <a:spcPct val="110000"/>
              </a:lnSpc>
            </a:pPr>
            <a:r>
              <a:rPr lang="zh-TW" altLang="en-US" sz="11200" dirty="0">
                <a:solidFill>
                  <a:schemeClr val="bg1"/>
                </a:solidFill>
                <a:latin typeface="微軟正黑體" panose="020B0604030504040204" pitchFamily="34" charset="-120"/>
                <a:ea typeface="微軟正黑體" panose="020B0604030504040204" pitchFamily="34" charset="-120"/>
              </a:rPr>
              <a:t>為您推薦列表</a:t>
            </a:r>
            <a:endParaRPr lang="en-US" altLang="zh-TW" sz="11200" dirty="0">
              <a:solidFill>
                <a:schemeClr val="bg1"/>
              </a:solidFill>
              <a:latin typeface="微軟正黑體" panose="020B0604030504040204" pitchFamily="34" charset="-120"/>
              <a:ea typeface="微軟正黑體" panose="020B0604030504040204" pitchFamily="34" charset="-120"/>
            </a:endParaRPr>
          </a:p>
          <a:p>
            <a:endParaRPr lang="en-US" altLang="zh-TW" sz="2800" dirty="0">
              <a:solidFill>
                <a:schemeClr val="bg1"/>
              </a:solidFill>
              <a:latin typeface="微軟正黑體" panose="020B0604030504040204" pitchFamily="34" charset="-120"/>
              <a:ea typeface="微軟正黑體" panose="020B0604030504040204" pitchFamily="34" charset="-120"/>
            </a:endParaRPr>
          </a:p>
          <a:p>
            <a:endParaRPr lang="zh-TW" altLang="en-US" sz="2800" dirty="0">
              <a:solidFill>
                <a:schemeClr val="bg1"/>
              </a:solidFill>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3712E617-1894-414E-BE0D-4B3112246B2B}"/>
              </a:ext>
            </a:extLst>
          </p:cNvPr>
          <p:cNvPicPr>
            <a:picLocks noChangeAspect="1"/>
          </p:cNvPicPr>
          <p:nvPr/>
        </p:nvPicPr>
        <p:blipFill rotWithShape="1">
          <a:blip r:embed="rId3">
            <a:extLst>
              <a:ext uri="{28A0092B-C50C-407E-A947-70E740481C1C}">
                <a14:useLocalDpi xmlns:a14="http://schemas.microsoft.com/office/drawing/2010/main" val="0"/>
              </a:ext>
            </a:extLst>
          </a:blip>
          <a:srcRect t="44251" b="4655"/>
          <a:stretch/>
        </p:blipFill>
        <p:spPr>
          <a:xfrm>
            <a:off x="858921" y="1303475"/>
            <a:ext cx="2886780" cy="1966612"/>
          </a:xfrm>
          <a:prstGeom prst="rect">
            <a:avLst/>
          </a:prstGeom>
        </p:spPr>
      </p:pic>
      <p:pic>
        <p:nvPicPr>
          <p:cNvPr id="16" name="內容版面配置區 7">
            <a:extLst>
              <a:ext uri="{FF2B5EF4-FFF2-40B4-BE49-F238E27FC236}">
                <a16:creationId xmlns:a16="http://schemas.microsoft.com/office/drawing/2014/main" id="{4D911CF9-2D5E-4CBD-8A17-18389C7B5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146" y="5708570"/>
            <a:ext cx="864867" cy="864867"/>
          </a:xfrm>
          <a:prstGeom prst="rect">
            <a:avLst/>
          </a:prstGeom>
        </p:spPr>
      </p:pic>
      <p:sp>
        <p:nvSpPr>
          <p:cNvPr id="17" name="標題 1">
            <a:extLst>
              <a:ext uri="{FF2B5EF4-FFF2-40B4-BE49-F238E27FC236}">
                <a16:creationId xmlns:a16="http://schemas.microsoft.com/office/drawing/2014/main" id="{B48BA861-A09C-4780-85D2-53B296391935}"/>
              </a:ext>
            </a:extLst>
          </p:cNvPr>
          <p:cNvSpPr txBox="1">
            <a:spLocks/>
          </p:cNvSpPr>
          <p:nvPr/>
        </p:nvSpPr>
        <p:spPr>
          <a:xfrm>
            <a:off x="6658304" y="5717365"/>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專案雲端化</a:t>
            </a:r>
            <a:r>
              <a:rPr lang="en-US" altLang="zh-TW" spc="-1" dirty="0">
                <a:solidFill>
                  <a:schemeClr val="bg1"/>
                </a:solidFill>
                <a:latin typeface="微軟正黑體" panose="020B0604030504040204" pitchFamily="34" charset="-120"/>
                <a:ea typeface="微軟正黑體" panose="020B0604030504040204" pitchFamily="34" charset="-120"/>
              </a:rPr>
              <a:t>(Azure)</a:t>
            </a:r>
          </a:p>
        </p:txBody>
      </p:sp>
    </p:spTree>
    <p:extLst>
      <p:ext uri="{BB962C8B-B14F-4D97-AF65-F5344CB8AC3E}">
        <p14:creationId xmlns:p14="http://schemas.microsoft.com/office/powerpoint/2010/main" val="198246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5A863-CDE4-42E8-9359-D256972160F1}"/>
              </a:ext>
            </a:extLst>
          </p:cNvPr>
          <p:cNvSpPr>
            <a:spLocks noGrp="1"/>
          </p:cNvSpPr>
          <p:nvPr>
            <p:ph type="title"/>
          </p:nvPr>
        </p:nvSpPr>
        <p:spPr/>
        <p:txBody>
          <a:bodyPr/>
          <a:lstStyle/>
          <a:p>
            <a:pPr algn="ctr"/>
            <a:r>
              <a:rPr lang="zh-TW" altLang="en-US" spc="-1" dirty="0">
                <a:solidFill>
                  <a:schemeClr val="bg1"/>
                </a:solidFill>
                <a:latin typeface="微軟正黑體" panose="020B0604030504040204" pitchFamily="34" charset="-120"/>
                <a:ea typeface="微軟正黑體" panose="020B0604030504040204" pitchFamily="34" charset="-120"/>
              </a:rPr>
              <a:t>委託首頁</a:t>
            </a:r>
            <a:endParaRPr lang="zh-TW" altLang="en-US" dirty="0"/>
          </a:p>
        </p:txBody>
      </p:sp>
      <p:pic>
        <p:nvPicPr>
          <p:cNvPr id="5" name="內容版面配置區 4">
            <a:extLst>
              <a:ext uri="{FF2B5EF4-FFF2-40B4-BE49-F238E27FC236}">
                <a16:creationId xmlns:a16="http://schemas.microsoft.com/office/drawing/2014/main" id="{1CCB1F62-FC6D-485D-B3A2-062165C698B2}"/>
              </a:ext>
            </a:extLst>
          </p:cNvPr>
          <p:cNvPicPr>
            <a:picLocks noGrp="1" noChangeAspect="1"/>
          </p:cNvPicPr>
          <p:nvPr>
            <p:ph idx="1"/>
          </p:nvPr>
        </p:nvPicPr>
        <p:blipFill>
          <a:blip r:embed="rId2"/>
          <a:stretch>
            <a:fillRect/>
          </a:stretch>
        </p:blipFill>
        <p:spPr>
          <a:xfrm>
            <a:off x="233865" y="2055813"/>
            <a:ext cx="5642410" cy="4022520"/>
          </a:xfrm>
          <a:prstGeom prst="rect">
            <a:avLst/>
          </a:prstGeom>
        </p:spPr>
      </p:pic>
      <p:pic>
        <p:nvPicPr>
          <p:cNvPr id="4" name="內容版面配置區 4">
            <a:extLst>
              <a:ext uri="{FF2B5EF4-FFF2-40B4-BE49-F238E27FC236}">
                <a16:creationId xmlns:a16="http://schemas.microsoft.com/office/drawing/2014/main" id="{26A8C22D-0EB0-40DA-894D-10854574F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66" y="0"/>
            <a:ext cx="1905000" cy="1905000"/>
          </a:xfrm>
          <a:prstGeom prst="rect">
            <a:avLst/>
          </a:prstGeom>
        </p:spPr>
      </p:pic>
      <p:pic>
        <p:nvPicPr>
          <p:cNvPr id="6" name="圖片 5">
            <a:extLst>
              <a:ext uri="{FF2B5EF4-FFF2-40B4-BE49-F238E27FC236}">
                <a16:creationId xmlns:a16="http://schemas.microsoft.com/office/drawing/2014/main" id="{828B200E-AA44-4284-9096-68EA33833FAF}"/>
              </a:ext>
            </a:extLst>
          </p:cNvPr>
          <p:cNvPicPr>
            <a:picLocks noChangeAspect="1"/>
          </p:cNvPicPr>
          <p:nvPr/>
        </p:nvPicPr>
        <p:blipFill>
          <a:blip r:embed="rId4"/>
          <a:stretch>
            <a:fillRect/>
          </a:stretch>
        </p:blipFill>
        <p:spPr>
          <a:xfrm>
            <a:off x="6096000" y="2055812"/>
            <a:ext cx="5734781" cy="4022521"/>
          </a:xfrm>
          <a:prstGeom prst="rect">
            <a:avLst/>
          </a:prstGeom>
        </p:spPr>
      </p:pic>
    </p:spTree>
    <p:extLst>
      <p:ext uri="{BB962C8B-B14F-4D97-AF65-F5344CB8AC3E}">
        <p14:creationId xmlns:p14="http://schemas.microsoft.com/office/powerpoint/2010/main" val="671498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5A863-CDE4-42E8-9359-D256972160F1}"/>
              </a:ext>
            </a:extLst>
          </p:cNvPr>
          <p:cNvSpPr>
            <a:spLocks noGrp="1"/>
          </p:cNvSpPr>
          <p:nvPr>
            <p:ph type="title"/>
          </p:nvPr>
        </p:nvSpPr>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委託主頁</a:t>
            </a:r>
          </a:p>
        </p:txBody>
      </p:sp>
      <p:pic>
        <p:nvPicPr>
          <p:cNvPr id="4" name="內容版面配置區 4">
            <a:extLst>
              <a:ext uri="{FF2B5EF4-FFF2-40B4-BE49-F238E27FC236}">
                <a16:creationId xmlns:a16="http://schemas.microsoft.com/office/drawing/2014/main" id="{26A8C22D-0EB0-40DA-894D-10854574F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66" y="0"/>
            <a:ext cx="1905000" cy="1905000"/>
          </a:xfrm>
          <a:prstGeom prst="rect">
            <a:avLst/>
          </a:prstGeom>
        </p:spPr>
      </p:pic>
      <p:pic>
        <p:nvPicPr>
          <p:cNvPr id="8" name="內容版面配置區 7">
            <a:extLst>
              <a:ext uri="{FF2B5EF4-FFF2-40B4-BE49-F238E27FC236}">
                <a16:creationId xmlns:a16="http://schemas.microsoft.com/office/drawing/2014/main" id="{6338953E-112C-452E-85CD-6EBDED84B510}"/>
              </a:ext>
            </a:extLst>
          </p:cNvPr>
          <p:cNvPicPr>
            <a:picLocks noGrp="1" noChangeAspect="1"/>
          </p:cNvPicPr>
          <p:nvPr>
            <p:ph idx="1"/>
          </p:nvPr>
        </p:nvPicPr>
        <p:blipFill>
          <a:blip r:embed="rId3"/>
          <a:stretch>
            <a:fillRect/>
          </a:stretch>
        </p:blipFill>
        <p:spPr>
          <a:xfrm>
            <a:off x="6798104" y="2248250"/>
            <a:ext cx="5032120" cy="3853212"/>
          </a:xfrm>
          <a:prstGeom prst="rect">
            <a:avLst/>
          </a:prstGeom>
        </p:spPr>
      </p:pic>
      <p:pic>
        <p:nvPicPr>
          <p:cNvPr id="1026" name="Picture 2" descr="https://cdn.discordapp.com/attachments/1151763321331138624/1189092553761488896/image.png">
            <a:extLst>
              <a:ext uri="{FF2B5EF4-FFF2-40B4-BE49-F238E27FC236}">
                <a16:creationId xmlns:a16="http://schemas.microsoft.com/office/drawing/2014/main" id="{715BF97B-4E8D-48D5-A90E-3777F9725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6" y="2363577"/>
            <a:ext cx="6106357" cy="362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56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5A863-CDE4-42E8-9359-D256972160F1}"/>
              </a:ext>
            </a:extLst>
          </p:cNvPr>
          <p:cNvSpPr>
            <a:spLocks noGrp="1"/>
          </p:cNvSpPr>
          <p:nvPr>
            <p:ph type="title"/>
          </p:nvPr>
        </p:nvSpPr>
        <p:spPr/>
        <p:txBody>
          <a:bodyPr/>
          <a:lstStyle/>
          <a:p>
            <a:pPr algn="ct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專案雲端化</a:t>
            </a:r>
            <a:r>
              <a:rPr lang="en-US" altLang="zh-TW" spc="-1" dirty="0">
                <a:solidFill>
                  <a:schemeClr val="bg1"/>
                </a:solidFill>
                <a:latin typeface="微軟正黑體" panose="020B0604030504040204" pitchFamily="34" charset="-120"/>
                <a:ea typeface="微軟正黑體" panose="020B0604030504040204" pitchFamily="34" charset="-120"/>
              </a:rPr>
              <a:t>(Azure)</a:t>
            </a:r>
          </a:p>
        </p:txBody>
      </p:sp>
      <p:pic>
        <p:nvPicPr>
          <p:cNvPr id="4" name="內容版面配置區 4">
            <a:extLst>
              <a:ext uri="{FF2B5EF4-FFF2-40B4-BE49-F238E27FC236}">
                <a16:creationId xmlns:a16="http://schemas.microsoft.com/office/drawing/2014/main" id="{26A8C22D-0EB0-40DA-894D-10854574F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66" y="0"/>
            <a:ext cx="1905000" cy="1905000"/>
          </a:xfrm>
          <a:prstGeom prst="rect">
            <a:avLst/>
          </a:prstGeom>
        </p:spPr>
      </p:pic>
      <p:pic>
        <p:nvPicPr>
          <p:cNvPr id="6" name="內容版面配置區 5">
            <a:extLst>
              <a:ext uri="{FF2B5EF4-FFF2-40B4-BE49-F238E27FC236}">
                <a16:creationId xmlns:a16="http://schemas.microsoft.com/office/drawing/2014/main" id="{BF64B646-B178-4210-A7C3-A0B1B15DBF19}"/>
              </a:ext>
            </a:extLst>
          </p:cNvPr>
          <p:cNvPicPr>
            <a:picLocks noGrp="1" noChangeAspect="1"/>
          </p:cNvPicPr>
          <p:nvPr>
            <p:ph idx="1"/>
          </p:nvPr>
        </p:nvPicPr>
        <p:blipFill>
          <a:blip r:embed="rId3"/>
          <a:stretch>
            <a:fillRect/>
          </a:stretch>
        </p:blipFill>
        <p:spPr>
          <a:xfrm>
            <a:off x="2224189" y="1690688"/>
            <a:ext cx="7743622" cy="4168629"/>
          </a:xfrm>
          <a:prstGeom prst="rect">
            <a:avLst/>
          </a:prstGeom>
        </p:spPr>
      </p:pic>
      <p:sp>
        <p:nvSpPr>
          <p:cNvPr id="11" name="文字方塊 10">
            <a:extLst>
              <a:ext uri="{FF2B5EF4-FFF2-40B4-BE49-F238E27FC236}">
                <a16:creationId xmlns:a16="http://schemas.microsoft.com/office/drawing/2014/main" id="{4ABA205B-D5A3-4048-BC90-EA5BF7709014}"/>
              </a:ext>
            </a:extLst>
          </p:cNvPr>
          <p:cNvSpPr txBox="1"/>
          <p:nvPr/>
        </p:nvSpPr>
        <p:spPr>
          <a:xfrm>
            <a:off x="1945904" y="6123543"/>
            <a:ext cx="9407896" cy="646331"/>
          </a:xfrm>
          <a:prstGeom prst="rect">
            <a:avLst/>
          </a:prstGeom>
          <a:noFill/>
        </p:spPr>
        <p:txBody>
          <a:bodyPr vert="horz" wrap="none" rtlCol="0">
            <a:spAutoFit/>
          </a:bodyPr>
          <a:lstStyle/>
          <a:p>
            <a:r>
              <a:rPr lang="en-US" altLang="zh-TW" dirty="0">
                <a:solidFill>
                  <a:schemeClr val="bg1"/>
                </a:solidFill>
                <a:latin typeface="微軟正黑體" panose="020B0604030504040204" pitchFamily="34" charset="-120"/>
                <a:ea typeface="微軟正黑體" panose="020B0604030504040204" pitchFamily="34" charset="-120"/>
                <a:hlinkClick r:id="rId4"/>
              </a:rPr>
              <a:t>https://prjdbgamingformshow20231219140402.azurewebsites.net/Home/HomePage</a:t>
            </a:r>
            <a:endParaRPr lang="en-US" altLang="zh-TW" dirty="0">
              <a:solidFill>
                <a:schemeClr val="bg1"/>
              </a:solidFill>
              <a:latin typeface="微軟正黑體" panose="020B0604030504040204" pitchFamily="34" charset="-120"/>
              <a:ea typeface="微軟正黑體" panose="020B0604030504040204" pitchFamily="34" charset="-120"/>
            </a:endParaRPr>
          </a:p>
          <a:p>
            <a:endParaRPr lang="zh-TW" alt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9744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D43DACB4-BFA7-4E81-BA22-063CCDD127B2}"/>
              </a:ext>
            </a:extLst>
          </p:cNvPr>
          <p:cNvPicPr>
            <a:picLocks noChangeAspect="1"/>
          </p:cNvPicPr>
          <p:nvPr/>
        </p:nvPicPr>
        <p:blipFill rotWithShape="1">
          <a:blip r:embed="rId2">
            <a:extLst>
              <a:ext uri="{28A0092B-C50C-407E-A947-70E740481C1C}">
                <a14:useLocalDpi xmlns:a14="http://schemas.microsoft.com/office/drawing/2010/main" val="0"/>
              </a:ext>
            </a:extLst>
          </a:blip>
          <a:srcRect t="11528" b="35597"/>
          <a:stretch/>
        </p:blipFill>
        <p:spPr>
          <a:xfrm>
            <a:off x="859273" y="1303475"/>
            <a:ext cx="2886075" cy="1931040"/>
          </a:xfrm>
          <a:prstGeom prst="rect">
            <a:avLst/>
          </a:prstGeom>
        </p:spPr>
      </p:pic>
      <p:sp>
        <p:nvSpPr>
          <p:cNvPr id="2" name="標題 1">
            <a:extLst>
              <a:ext uri="{FF2B5EF4-FFF2-40B4-BE49-F238E27FC236}">
                <a16:creationId xmlns:a16="http://schemas.microsoft.com/office/drawing/2014/main" id="{74B40832-B214-4576-921F-3EA8E38DC9D7}"/>
              </a:ext>
            </a:extLst>
          </p:cNvPr>
          <p:cNvSpPr>
            <a:spLocks noGrp="1"/>
          </p:cNvSpPr>
          <p:nvPr>
            <p:ph type="title"/>
          </p:nvPr>
        </p:nvSpPr>
        <p:spPr>
          <a:xfrm>
            <a:off x="178323" y="3418514"/>
            <a:ext cx="3960302" cy="3038912"/>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組員</a:t>
            </a:r>
            <a:br>
              <a:rPr lang="en-US" altLang="zh-TW" dirty="0">
                <a:solidFill>
                  <a:schemeClr val="bg1"/>
                </a:solidFill>
                <a:latin typeface="微軟正黑體" panose="020B0604030504040204" pitchFamily="34" charset="-120"/>
                <a:ea typeface="微軟正黑體" panose="020B0604030504040204" pitchFamily="34" charset="-120"/>
              </a:rPr>
            </a:br>
            <a:r>
              <a:rPr lang="zh-TW" altLang="en-US" dirty="0">
                <a:solidFill>
                  <a:schemeClr val="bg1"/>
                </a:solidFill>
                <a:latin typeface="微軟正黑體" panose="020B0604030504040204" pitchFamily="34" charset="-120"/>
                <a:ea typeface="微軟正黑體" panose="020B0604030504040204" pitchFamily="34" charset="-120"/>
              </a:rPr>
              <a:t>邱炫嘉</a:t>
            </a:r>
          </a:p>
        </p:txBody>
      </p:sp>
      <p:pic>
        <p:nvPicPr>
          <p:cNvPr id="8" name="內容版面配置區 7">
            <a:extLst>
              <a:ext uri="{FF2B5EF4-FFF2-40B4-BE49-F238E27FC236}">
                <a16:creationId xmlns:a16="http://schemas.microsoft.com/office/drawing/2014/main" id="{338C0756-9CAF-4391-BC4F-2FF202297F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33035" y="555801"/>
            <a:ext cx="864867" cy="864867"/>
          </a:xfrm>
        </p:spPr>
      </p:pic>
      <p:pic>
        <p:nvPicPr>
          <p:cNvPr id="9" name="內容版面配置區 7">
            <a:extLst>
              <a:ext uri="{FF2B5EF4-FFF2-40B4-BE49-F238E27FC236}">
                <a16:creationId xmlns:a16="http://schemas.microsoft.com/office/drawing/2014/main" id="{B36596A1-0A07-446A-92B7-BBB29D90E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435" y="3187127"/>
            <a:ext cx="864867" cy="864867"/>
          </a:xfrm>
          <a:prstGeom prst="rect">
            <a:avLst/>
          </a:prstGeom>
        </p:spPr>
      </p:pic>
      <p:pic>
        <p:nvPicPr>
          <p:cNvPr id="14" name="內容版面配置區 7">
            <a:extLst>
              <a:ext uri="{FF2B5EF4-FFF2-40B4-BE49-F238E27FC236}">
                <a16:creationId xmlns:a16="http://schemas.microsoft.com/office/drawing/2014/main" id="{29542DD5-91F3-4ECE-9F8F-0D037FC51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435" y="708201"/>
            <a:ext cx="864867" cy="864867"/>
          </a:xfrm>
          <a:prstGeom prst="rect">
            <a:avLst/>
          </a:prstGeom>
        </p:spPr>
      </p:pic>
      <p:sp>
        <p:nvSpPr>
          <p:cNvPr id="15" name="標題 1">
            <a:extLst>
              <a:ext uri="{FF2B5EF4-FFF2-40B4-BE49-F238E27FC236}">
                <a16:creationId xmlns:a16="http://schemas.microsoft.com/office/drawing/2014/main" id="{3F1EB700-33DA-423F-9050-619AB86CB3F7}"/>
              </a:ext>
            </a:extLst>
          </p:cNvPr>
          <p:cNvSpPr txBox="1">
            <a:spLocks/>
          </p:cNvSpPr>
          <p:nvPr/>
        </p:nvSpPr>
        <p:spPr>
          <a:xfrm>
            <a:off x="6627300" y="3215685"/>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文字編輯器</a:t>
            </a:r>
          </a:p>
        </p:txBody>
      </p:sp>
      <p:sp>
        <p:nvSpPr>
          <p:cNvPr id="19" name="標題 1">
            <a:extLst>
              <a:ext uri="{FF2B5EF4-FFF2-40B4-BE49-F238E27FC236}">
                <a16:creationId xmlns:a16="http://schemas.microsoft.com/office/drawing/2014/main" id="{EA84CB1B-091B-4971-97EA-391EA9BD523F}"/>
              </a:ext>
            </a:extLst>
          </p:cNvPr>
          <p:cNvSpPr txBox="1">
            <a:spLocks/>
          </p:cNvSpPr>
          <p:nvPr/>
        </p:nvSpPr>
        <p:spPr>
          <a:xfrm>
            <a:off x="6597902" y="708200"/>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論壇首頁</a:t>
            </a:r>
            <a:endParaRPr lang="en-US" altLang="zh-TW" spc="-1" dirty="0">
              <a:solidFill>
                <a:schemeClr val="bg1"/>
              </a:solidFill>
              <a:latin typeface="微軟正黑體" panose="020B0604030504040204" pitchFamily="34" charset="-120"/>
              <a:ea typeface="微軟正黑體" panose="020B0604030504040204" pitchFamily="34" charset="-120"/>
            </a:endParaRPr>
          </a:p>
        </p:txBody>
      </p:sp>
      <p:sp>
        <p:nvSpPr>
          <p:cNvPr id="20" name="標題 1">
            <a:extLst>
              <a:ext uri="{FF2B5EF4-FFF2-40B4-BE49-F238E27FC236}">
                <a16:creationId xmlns:a16="http://schemas.microsoft.com/office/drawing/2014/main" id="{7E8AFC1E-00F2-47E3-BAF3-FEE09001BE31}"/>
              </a:ext>
            </a:extLst>
          </p:cNvPr>
          <p:cNvSpPr txBox="1">
            <a:spLocks/>
          </p:cNvSpPr>
          <p:nvPr/>
        </p:nvSpPr>
        <p:spPr>
          <a:xfrm>
            <a:off x="6627302" y="1705277"/>
            <a:ext cx="5355373" cy="137819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論壇主頁</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關鍵字查詢</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文章留言的新刪修</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按讚功能</a:t>
            </a:r>
            <a:endParaRPr lang="en-US" altLang="zh-TW" sz="2800" dirty="0">
              <a:solidFill>
                <a:schemeClr val="bg1"/>
              </a:solidFill>
              <a:latin typeface="微軟正黑體" panose="020B0604030504040204" pitchFamily="34" charset="-120"/>
              <a:ea typeface="微軟正黑體" panose="020B0604030504040204" pitchFamily="34" charset="-120"/>
            </a:endParaRPr>
          </a:p>
          <a:p>
            <a:r>
              <a:rPr lang="zh-TW" altLang="en-US" sz="2800" dirty="0">
                <a:solidFill>
                  <a:schemeClr val="bg1"/>
                </a:solidFill>
                <a:latin typeface="微軟正黑體" panose="020B0604030504040204" pitchFamily="34" charset="-120"/>
                <a:ea typeface="微軟正黑體" panose="020B0604030504040204" pitchFamily="34" charset="-120"/>
              </a:rPr>
              <a:t>檢舉系統</a:t>
            </a:r>
            <a:endParaRPr lang="en-US" altLang="zh-TW" sz="2800" dirty="0">
              <a:solidFill>
                <a:schemeClr val="bg1"/>
              </a:solidFill>
              <a:latin typeface="微軟正黑體" panose="020B0604030504040204" pitchFamily="34" charset="-120"/>
              <a:ea typeface="微軟正黑體" panose="020B0604030504040204" pitchFamily="34" charset="-120"/>
            </a:endParaRPr>
          </a:p>
        </p:txBody>
      </p:sp>
      <p:sp>
        <p:nvSpPr>
          <p:cNvPr id="21" name="標題 1">
            <a:extLst>
              <a:ext uri="{FF2B5EF4-FFF2-40B4-BE49-F238E27FC236}">
                <a16:creationId xmlns:a16="http://schemas.microsoft.com/office/drawing/2014/main" id="{FC8A2C38-4C72-4EE9-A7CB-1C37C3DD1A68}"/>
              </a:ext>
            </a:extLst>
          </p:cNvPr>
          <p:cNvSpPr txBox="1">
            <a:spLocks/>
          </p:cNvSpPr>
          <p:nvPr/>
        </p:nvSpPr>
        <p:spPr>
          <a:xfrm>
            <a:off x="6627300" y="3992849"/>
            <a:ext cx="5355373" cy="1159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文章圖文並茂</a:t>
            </a:r>
            <a:endParaRPr lang="en-US" altLang="zh-TW" sz="2800" dirty="0">
              <a:solidFill>
                <a:schemeClr val="bg1"/>
              </a:solidFill>
              <a:latin typeface="微軟正黑體" panose="020B0604030504040204" pitchFamily="34" charset="-120"/>
              <a:ea typeface="微軟正黑體" panose="020B0604030504040204" pitchFamily="34" charset="-120"/>
            </a:endParaRPr>
          </a:p>
          <a:p>
            <a:endParaRPr lang="zh-TW" altLang="en-US" sz="28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4732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5A863-CDE4-42E8-9359-D256972160F1}"/>
              </a:ext>
            </a:extLst>
          </p:cNvPr>
          <p:cNvSpPr>
            <a:spLocks noGrp="1"/>
          </p:cNvSpPr>
          <p:nvPr>
            <p:ph type="title"/>
          </p:nvPr>
        </p:nvSpPr>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論壇主頁</a:t>
            </a:r>
          </a:p>
        </p:txBody>
      </p:sp>
      <p:pic>
        <p:nvPicPr>
          <p:cNvPr id="4" name="內容版面配置區 4">
            <a:extLst>
              <a:ext uri="{FF2B5EF4-FFF2-40B4-BE49-F238E27FC236}">
                <a16:creationId xmlns:a16="http://schemas.microsoft.com/office/drawing/2014/main" id="{26A8C22D-0EB0-40DA-894D-10854574F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66" y="0"/>
            <a:ext cx="1905000" cy="1905000"/>
          </a:xfrm>
          <a:prstGeom prst="rect">
            <a:avLst/>
          </a:prstGeom>
        </p:spPr>
      </p:pic>
      <p:pic>
        <p:nvPicPr>
          <p:cNvPr id="6" name="圖片 5">
            <a:extLst>
              <a:ext uri="{FF2B5EF4-FFF2-40B4-BE49-F238E27FC236}">
                <a16:creationId xmlns:a16="http://schemas.microsoft.com/office/drawing/2014/main" id="{40C010AD-B70C-42FA-8DC9-13FC84B5A586}"/>
              </a:ext>
            </a:extLst>
          </p:cNvPr>
          <p:cNvPicPr>
            <a:picLocks noChangeAspect="1"/>
          </p:cNvPicPr>
          <p:nvPr/>
        </p:nvPicPr>
        <p:blipFill>
          <a:blip r:embed="rId3"/>
          <a:stretch>
            <a:fillRect/>
          </a:stretch>
        </p:blipFill>
        <p:spPr>
          <a:xfrm>
            <a:off x="607338" y="1535988"/>
            <a:ext cx="5243082" cy="2384721"/>
          </a:xfrm>
          <a:prstGeom prst="rect">
            <a:avLst/>
          </a:prstGeom>
        </p:spPr>
      </p:pic>
      <p:pic>
        <p:nvPicPr>
          <p:cNvPr id="7" name="圖片 6">
            <a:extLst>
              <a:ext uri="{FF2B5EF4-FFF2-40B4-BE49-F238E27FC236}">
                <a16:creationId xmlns:a16="http://schemas.microsoft.com/office/drawing/2014/main" id="{8F099489-2C12-416F-A944-0AAC7CE485B5}"/>
              </a:ext>
            </a:extLst>
          </p:cNvPr>
          <p:cNvPicPr>
            <a:picLocks noChangeAspect="1"/>
          </p:cNvPicPr>
          <p:nvPr/>
        </p:nvPicPr>
        <p:blipFill>
          <a:blip r:embed="rId4"/>
          <a:stretch>
            <a:fillRect/>
          </a:stretch>
        </p:blipFill>
        <p:spPr>
          <a:xfrm>
            <a:off x="6419327" y="1348161"/>
            <a:ext cx="4934473" cy="2760374"/>
          </a:xfrm>
          <a:prstGeom prst="rect">
            <a:avLst/>
          </a:prstGeom>
        </p:spPr>
      </p:pic>
      <p:pic>
        <p:nvPicPr>
          <p:cNvPr id="9" name="圖片 8">
            <a:extLst>
              <a:ext uri="{FF2B5EF4-FFF2-40B4-BE49-F238E27FC236}">
                <a16:creationId xmlns:a16="http://schemas.microsoft.com/office/drawing/2014/main" id="{9EE81814-8644-4C4D-880E-5DC0736907F9}"/>
              </a:ext>
            </a:extLst>
          </p:cNvPr>
          <p:cNvPicPr>
            <a:picLocks noChangeAspect="1"/>
          </p:cNvPicPr>
          <p:nvPr/>
        </p:nvPicPr>
        <p:blipFill>
          <a:blip r:embed="rId5"/>
          <a:stretch>
            <a:fillRect/>
          </a:stretch>
        </p:blipFill>
        <p:spPr>
          <a:xfrm>
            <a:off x="3659348" y="4264336"/>
            <a:ext cx="3786727" cy="2384721"/>
          </a:xfrm>
          <a:prstGeom prst="rect">
            <a:avLst/>
          </a:prstGeom>
        </p:spPr>
      </p:pic>
    </p:spTree>
    <p:extLst>
      <p:ext uri="{BB962C8B-B14F-4D97-AF65-F5344CB8AC3E}">
        <p14:creationId xmlns:p14="http://schemas.microsoft.com/office/powerpoint/2010/main" val="3630872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5A863-CDE4-42E8-9359-D256972160F1}"/>
              </a:ext>
            </a:extLst>
          </p:cNvPr>
          <p:cNvSpPr>
            <a:spLocks noGrp="1"/>
          </p:cNvSpPr>
          <p:nvPr>
            <p:ph type="title"/>
          </p:nvPr>
        </p:nvSpPr>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發文章，留言</a:t>
            </a:r>
            <a:r>
              <a:rPr lang="en-US" altLang="zh-TW" dirty="0">
                <a:solidFill>
                  <a:schemeClr val="bg1"/>
                </a:solidFill>
                <a:latin typeface="微軟正黑體" panose="020B0604030504040204" pitchFamily="34" charset="-120"/>
                <a:ea typeface="微軟正黑體" panose="020B0604030504040204" pitchFamily="34" charset="-120"/>
              </a:rPr>
              <a:t>(</a:t>
            </a:r>
            <a:r>
              <a:rPr lang="en-US" altLang="zh-TW" dirty="0" err="1">
                <a:solidFill>
                  <a:schemeClr val="bg1"/>
                </a:solidFill>
                <a:latin typeface="微軟正黑體" panose="020B0604030504040204" pitchFamily="34" charset="-120"/>
                <a:ea typeface="微軟正黑體" panose="020B0604030504040204" pitchFamily="34" charset="-120"/>
              </a:rPr>
              <a:t>Ckeditor</a:t>
            </a:r>
            <a:r>
              <a:rPr lang="en-US" altLang="zh-TW" dirty="0">
                <a:solidFill>
                  <a:schemeClr val="bg1"/>
                </a:solidFill>
                <a:latin typeface="微軟正黑體" panose="020B0604030504040204" pitchFamily="34" charset="-120"/>
                <a:ea typeface="微軟正黑體" panose="020B0604030504040204" pitchFamily="34" charset="-120"/>
              </a:rPr>
              <a:t>)</a:t>
            </a: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4" name="內容版面配置區 4">
            <a:extLst>
              <a:ext uri="{FF2B5EF4-FFF2-40B4-BE49-F238E27FC236}">
                <a16:creationId xmlns:a16="http://schemas.microsoft.com/office/drawing/2014/main" id="{26A8C22D-0EB0-40DA-894D-10854574F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66" y="0"/>
            <a:ext cx="1905000" cy="1905000"/>
          </a:xfrm>
          <a:prstGeom prst="rect">
            <a:avLst/>
          </a:prstGeom>
        </p:spPr>
      </p:pic>
      <p:pic>
        <p:nvPicPr>
          <p:cNvPr id="6" name="圖片 5">
            <a:extLst>
              <a:ext uri="{FF2B5EF4-FFF2-40B4-BE49-F238E27FC236}">
                <a16:creationId xmlns:a16="http://schemas.microsoft.com/office/drawing/2014/main" id="{5726FB28-9AA4-416C-A7E4-628BAB1736EB}"/>
              </a:ext>
            </a:extLst>
          </p:cNvPr>
          <p:cNvPicPr>
            <a:picLocks noChangeAspect="1"/>
          </p:cNvPicPr>
          <p:nvPr/>
        </p:nvPicPr>
        <p:blipFill>
          <a:blip r:embed="rId3"/>
          <a:stretch>
            <a:fillRect/>
          </a:stretch>
        </p:blipFill>
        <p:spPr>
          <a:xfrm>
            <a:off x="1460673" y="1762197"/>
            <a:ext cx="4341632" cy="4802187"/>
          </a:xfrm>
          <a:prstGeom prst="rect">
            <a:avLst/>
          </a:prstGeom>
        </p:spPr>
      </p:pic>
      <p:pic>
        <p:nvPicPr>
          <p:cNvPr id="7" name="圖片 6">
            <a:extLst>
              <a:ext uri="{FF2B5EF4-FFF2-40B4-BE49-F238E27FC236}">
                <a16:creationId xmlns:a16="http://schemas.microsoft.com/office/drawing/2014/main" id="{CF41F0F7-7198-47DA-9AF9-BC8E3E01FBCC}"/>
              </a:ext>
            </a:extLst>
          </p:cNvPr>
          <p:cNvPicPr>
            <a:picLocks noChangeAspect="1"/>
          </p:cNvPicPr>
          <p:nvPr/>
        </p:nvPicPr>
        <p:blipFill>
          <a:blip r:embed="rId4"/>
          <a:stretch>
            <a:fillRect/>
          </a:stretch>
        </p:blipFill>
        <p:spPr>
          <a:xfrm>
            <a:off x="6523921" y="1762197"/>
            <a:ext cx="3939448" cy="4881491"/>
          </a:xfrm>
          <a:prstGeom prst="rect">
            <a:avLst/>
          </a:prstGeom>
        </p:spPr>
      </p:pic>
    </p:spTree>
    <p:extLst>
      <p:ext uri="{BB962C8B-B14F-4D97-AF65-F5344CB8AC3E}">
        <p14:creationId xmlns:p14="http://schemas.microsoft.com/office/powerpoint/2010/main" val="209522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5A863-CDE4-42E8-9359-D256972160F1}"/>
              </a:ext>
            </a:extLst>
          </p:cNvPr>
          <p:cNvSpPr>
            <a:spLocks noGrp="1"/>
          </p:cNvSpPr>
          <p:nvPr>
            <p:ph type="title"/>
          </p:nvPr>
        </p:nvSpPr>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按讚功能與檢舉</a:t>
            </a:r>
          </a:p>
        </p:txBody>
      </p:sp>
      <p:pic>
        <p:nvPicPr>
          <p:cNvPr id="4" name="內容版面配置區 4">
            <a:extLst>
              <a:ext uri="{FF2B5EF4-FFF2-40B4-BE49-F238E27FC236}">
                <a16:creationId xmlns:a16="http://schemas.microsoft.com/office/drawing/2014/main" id="{26A8C22D-0EB0-40DA-894D-10854574F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66" y="0"/>
            <a:ext cx="1905000" cy="1905000"/>
          </a:xfrm>
          <a:prstGeom prst="rect">
            <a:avLst/>
          </a:prstGeom>
        </p:spPr>
      </p:pic>
      <p:pic>
        <p:nvPicPr>
          <p:cNvPr id="5" name="圖片 4">
            <a:extLst>
              <a:ext uri="{FF2B5EF4-FFF2-40B4-BE49-F238E27FC236}">
                <a16:creationId xmlns:a16="http://schemas.microsoft.com/office/drawing/2014/main" id="{59BE16AA-E21D-4B14-8796-BDBAECCC2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262" y="2145697"/>
            <a:ext cx="8841476" cy="1076354"/>
          </a:xfrm>
          <a:prstGeom prst="rect">
            <a:avLst/>
          </a:prstGeom>
        </p:spPr>
      </p:pic>
      <p:pic>
        <p:nvPicPr>
          <p:cNvPr id="9" name="圖片 8">
            <a:extLst>
              <a:ext uri="{FF2B5EF4-FFF2-40B4-BE49-F238E27FC236}">
                <a16:creationId xmlns:a16="http://schemas.microsoft.com/office/drawing/2014/main" id="{BDB9548E-9BFC-4AEB-AAB1-9F44D65E6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156" y="4014247"/>
            <a:ext cx="4418798" cy="1894937"/>
          </a:xfrm>
          <a:prstGeom prst="rect">
            <a:avLst/>
          </a:prstGeom>
        </p:spPr>
      </p:pic>
      <p:pic>
        <p:nvPicPr>
          <p:cNvPr id="11" name="圖片 10">
            <a:extLst>
              <a:ext uri="{FF2B5EF4-FFF2-40B4-BE49-F238E27FC236}">
                <a16:creationId xmlns:a16="http://schemas.microsoft.com/office/drawing/2014/main" id="{07119DDB-2755-410E-804F-B1E72CFE6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900" y="4584796"/>
            <a:ext cx="6188648" cy="753838"/>
          </a:xfrm>
          <a:prstGeom prst="rect">
            <a:avLst/>
          </a:prstGeom>
        </p:spPr>
      </p:pic>
      <p:cxnSp>
        <p:nvCxnSpPr>
          <p:cNvPr id="17" name="直線單箭頭接點 16">
            <a:extLst>
              <a:ext uri="{FF2B5EF4-FFF2-40B4-BE49-F238E27FC236}">
                <a16:creationId xmlns:a16="http://schemas.microsoft.com/office/drawing/2014/main" id="{3F052A8F-68B5-4931-A60B-5292BDDDC59A}"/>
              </a:ext>
            </a:extLst>
          </p:cNvPr>
          <p:cNvCxnSpPr/>
          <p:nvPr/>
        </p:nvCxnSpPr>
        <p:spPr>
          <a:xfrm flipH="1">
            <a:off x="1853967" y="3053433"/>
            <a:ext cx="931178" cy="1434677"/>
          </a:xfrm>
          <a:prstGeom prst="straightConnector1">
            <a:avLst/>
          </a:prstGeom>
          <a:ln w="9525" cap="flat" cmpd="sng" algn="ctr">
            <a:solidFill>
              <a:schemeClr val="bg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矩形 19">
            <a:extLst>
              <a:ext uri="{FF2B5EF4-FFF2-40B4-BE49-F238E27FC236}">
                <a16:creationId xmlns:a16="http://schemas.microsoft.com/office/drawing/2014/main" id="{1FFF4532-27D7-4680-99F9-211CFB52A0F6}"/>
              </a:ext>
            </a:extLst>
          </p:cNvPr>
          <p:cNvSpPr/>
          <p:nvPr/>
        </p:nvSpPr>
        <p:spPr>
          <a:xfrm>
            <a:off x="2350666" y="3718757"/>
            <a:ext cx="2592954" cy="369332"/>
          </a:xfrm>
          <a:prstGeom prst="rect">
            <a:avLst/>
          </a:prstGeom>
        </p:spPr>
        <p:txBody>
          <a:bodyPr wrap="none">
            <a:spAutoFit/>
          </a:bodyPr>
          <a:lstStyle/>
          <a:p>
            <a:r>
              <a:rPr lang="zh-TW" altLang="en-US" dirty="0">
                <a:solidFill>
                  <a:schemeClr val="bg1"/>
                </a:solidFill>
                <a:latin typeface="微軟正黑體" panose="020B0604030504040204" pitchFamily="34" charset="-120"/>
                <a:ea typeface="微軟正黑體" panose="020B0604030504040204" pitchFamily="34" charset="-120"/>
              </a:rPr>
              <a:t>使用</a:t>
            </a:r>
            <a:r>
              <a:rPr lang="en-US" altLang="zh-TW" dirty="0">
                <a:solidFill>
                  <a:schemeClr val="bg1"/>
                </a:solidFill>
                <a:latin typeface="微軟正黑體" panose="020B0604030504040204" pitchFamily="34" charset="-120"/>
                <a:ea typeface="微軟正黑體" panose="020B0604030504040204" pitchFamily="34" charset="-120"/>
              </a:rPr>
              <a:t>AJAX</a:t>
            </a:r>
            <a:r>
              <a:rPr lang="zh-TW" altLang="en-US" dirty="0">
                <a:solidFill>
                  <a:schemeClr val="bg1"/>
                </a:solidFill>
                <a:latin typeface="微軟正黑體" panose="020B0604030504040204" pitchFamily="34" charset="-120"/>
                <a:ea typeface="微軟正黑體" panose="020B0604030504040204" pitchFamily="34" charset="-120"/>
              </a:rPr>
              <a:t>部分刷新頁面</a:t>
            </a:r>
          </a:p>
        </p:txBody>
      </p:sp>
      <p:cxnSp>
        <p:nvCxnSpPr>
          <p:cNvPr id="22" name="直線單箭頭接點 21">
            <a:extLst>
              <a:ext uri="{FF2B5EF4-FFF2-40B4-BE49-F238E27FC236}">
                <a16:creationId xmlns:a16="http://schemas.microsoft.com/office/drawing/2014/main" id="{A0ABDB61-0358-44F3-8D5F-B678AE3A1BD0}"/>
              </a:ext>
            </a:extLst>
          </p:cNvPr>
          <p:cNvCxnSpPr>
            <a:cxnSpLocks/>
          </p:cNvCxnSpPr>
          <p:nvPr/>
        </p:nvCxnSpPr>
        <p:spPr>
          <a:xfrm>
            <a:off x="8825218" y="3085728"/>
            <a:ext cx="687898" cy="9285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72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B40832-B214-4576-921F-3EA8E38DC9D7}"/>
              </a:ext>
            </a:extLst>
          </p:cNvPr>
          <p:cNvSpPr>
            <a:spLocks noGrp="1"/>
          </p:cNvSpPr>
          <p:nvPr>
            <p:ph type="title"/>
          </p:nvPr>
        </p:nvSpPr>
        <p:spPr>
          <a:xfrm>
            <a:off x="178323" y="3418514"/>
            <a:ext cx="3960302" cy="3038912"/>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組員</a:t>
            </a:r>
            <a:br>
              <a:rPr lang="en-US" altLang="zh-TW" dirty="0">
                <a:solidFill>
                  <a:schemeClr val="bg1"/>
                </a:solidFill>
                <a:latin typeface="微軟正黑體" panose="020B0604030504040204" pitchFamily="34" charset="-120"/>
                <a:ea typeface="微軟正黑體" panose="020B0604030504040204" pitchFamily="34" charset="-120"/>
              </a:rPr>
            </a:br>
            <a:r>
              <a:rPr lang="zh-TW" altLang="en-US" dirty="0">
                <a:solidFill>
                  <a:schemeClr val="bg1"/>
                </a:solidFill>
                <a:latin typeface="微軟正黑體" panose="020B0604030504040204" pitchFamily="34" charset="-120"/>
                <a:ea typeface="微軟正黑體" panose="020B0604030504040204" pitchFamily="34" charset="-120"/>
              </a:rPr>
              <a:t>辜克銘</a:t>
            </a:r>
          </a:p>
        </p:txBody>
      </p:sp>
      <p:pic>
        <p:nvPicPr>
          <p:cNvPr id="8" name="內容版面配置區 7">
            <a:extLst>
              <a:ext uri="{FF2B5EF4-FFF2-40B4-BE49-F238E27FC236}">
                <a16:creationId xmlns:a16="http://schemas.microsoft.com/office/drawing/2014/main" id="{338C0756-9CAF-4391-BC4F-2FF202297F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436" y="1360022"/>
            <a:ext cx="864867" cy="864867"/>
          </a:xfrm>
        </p:spPr>
      </p:pic>
      <p:pic>
        <p:nvPicPr>
          <p:cNvPr id="9" name="內容版面配置區 7">
            <a:extLst>
              <a:ext uri="{FF2B5EF4-FFF2-40B4-BE49-F238E27FC236}">
                <a16:creationId xmlns:a16="http://schemas.microsoft.com/office/drawing/2014/main" id="{B36596A1-0A07-446A-92B7-BBB29D90E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6" y="4273943"/>
            <a:ext cx="864867" cy="864867"/>
          </a:xfrm>
          <a:prstGeom prst="rect">
            <a:avLst/>
          </a:prstGeom>
        </p:spPr>
      </p:pic>
      <p:pic>
        <p:nvPicPr>
          <p:cNvPr id="14" name="內容版面配置區 7">
            <a:extLst>
              <a:ext uri="{FF2B5EF4-FFF2-40B4-BE49-F238E27FC236}">
                <a16:creationId xmlns:a16="http://schemas.microsoft.com/office/drawing/2014/main" id="{29542DD5-91F3-4ECE-9F8F-0D037FC51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4835" y="1443481"/>
            <a:ext cx="864867" cy="864867"/>
          </a:xfrm>
          <a:prstGeom prst="rect">
            <a:avLst/>
          </a:prstGeom>
        </p:spPr>
      </p:pic>
      <p:sp>
        <p:nvSpPr>
          <p:cNvPr id="15" name="標題 1">
            <a:extLst>
              <a:ext uri="{FF2B5EF4-FFF2-40B4-BE49-F238E27FC236}">
                <a16:creationId xmlns:a16="http://schemas.microsoft.com/office/drawing/2014/main" id="{3F1EB700-33DA-423F-9050-619AB86CB3F7}"/>
              </a:ext>
            </a:extLst>
          </p:cNvPr>
          <p:cNvSpPr txBox="1">
            <a:spLocks/>
          </p:cNvSpPr>
          <p:nvPr/>
        </p:nvSpPr>
        <p:spPr>
          <a:xfrm>
            <a:off x="6627302" y="4273942"/>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latin typeface="微軟正黑體" panose="020B0604030504040204" pitchFamily="34" charset="-120"/>
                <a:ea typeface="微軟正黑體" panose="020B0604030504040204" pitchFamily="34" charset="-120"/>
              </a:rPr>
              <a:t>FB</a:t>
            </a:r>
            <a:r>
              <a:rPr lang="zh-TW" altLang="en-US" dirty="0">
                <a:solidFill>
                  <a:schemeClr val="bg1"/>
                </a:solidFill>
                <a:latin typeface="微軟正黑體" panose="020B0604030504040204" pitchFamily="34" charset="-120"/>
                <a:ea typeface="微軟正黑體" panose="020B0604030504040204" pitchFamily="34" charset="-120"/>
              </a:rPr>
              <a:t>跟</a:t>
            </a:r>
            <a:r>
              <a:rPr lang="en-US" altLang="zh-TW" dirty="0">
                <a:solidFill>
                  <a:schemeClr val="bg1"/>
                </a:solidFill>
                <a:latin typeface="微軟正黑體" panose="020B0604030504040204" pitchFamily="34" charset="-120"/>
                <a:ea typeface="微軟正黑體" panose="020B0604030504040204" pitchFamily="34" charset="-120"/>
              </a:rPr>
              <a:t>Line</a:t>
            </a:r>
            <a:r>
              <a:rPr lang="zh-TW" altLang="en-US" dirty="0">
                <a:solidFill>
                  <a:schemeClr val="bg1"/>
                </a:solidFill>
                <a:latin typeface="微軟正黑體" panose="020B0604030504040204" pitchFamily="34" charset="-120"/>
                <a:ea typeface="微軟正黑體" panose="020B0604030504040204" pitchFamily="34" charset="-120"/>
              </a:rPr>
              <a:t>分享</a:t>
            </a:r>
          </a:p>
        </p:txBody>
      </p:sp>
      <p:sp>
        <p:nvSpPr>
          <p:cNvPr id="19" name="標題 1">
            <a:extLst>
              <a:ext uri="{FF2B5EF4-FFF2-40B4-BE49-F238E27FC236}">
                <a16:creationId xmlns:a16="http://schemas.microsoft.com/office/drawing/2014/main" id="{EA84CB1B-091B-4971-97EA-391EA9BD523F}"/>
              </a:ext>
            </a:extLst>
          </p:cNvPr>
          <p:cNvSpPr txBox="1">
            <a:spLocks/>
          </p:cNvSpPr>
          <p:nvPr/>
        </p:nvSpPr>
        <p:spPr>
          <a:xfrm>
            <a:off x="6627302" y="1470261"/>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latin typeface="微軟正黑體" panose="020B0604030504040204" pitchFamily="34" charset="-120"/>
                <a:ea typeface="微軟正黑體" panose="020B0604030504040204" pitchFamily="34" charset="-120"/>
              </a:rPr>
              <a:t>論壇後台、訂單詳細</a:t>
            </a:r>
          </a:p>
        </p:txBody>
      </p:sp>
      <p:sp>
        <p:nvSpPr>
          <p:cNvPr id="20" name="標題 1">
            <a:extLst>
              <a:ext uri="{FF2B5EF4-FFF2-40B4-BE49-F238E27FC236}">
                <a16:creationId xmlns:a16="http://schemas.microsoft.com/office/drawing/2014/main" id="{7E8AFC1E-00F2-47E3-BAF3-FEE09001BE31}"/>
              </a:ext>
            </a:extLst>
          </p:cNvPr>
          <p:cNvSpPr txBox="1">
            <a:spLocks/>
          </p:cNvSpPr>
          <p:nvPr/>
        </p:nvSpPr>
        <p:spPr>
          <a:xfrm>
            <a:off x="6658304" y="2316750"/>
            <a:ext cx="5355373" cy="1705370"/>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zh-TW" altLang="en-US" sz="9600" dirty="0">
                <a:solidFill>
                  <a:schemeClr val="bg1"/>
                </a:solidFill>
                <a:latin typeface="微軟正黑體" panose="020B0604030504040204" pitchFamily="34" charset="-120"/>
                <a:ea typeface="微軟正黑體" panose="020B0604030504040204" pitchFamily="34" charset="-120"/>
              </a:rPr>
              <a:t>訂單分析功能</a:t>
            </a:r>
            <a:endParaRPr lang="en-US" altLang="zh-TW" sz="9600" dirty="0">
              <a:solidFill>
                <a:schemeClr val="bg1"/>
              </a:solidFill>
              <a:latin typeface="微軟正黑體" panose="020B0604030504040204" pitchFamily="34" charset="-120"/>
              <a:ea typeface="微軟正黑體" panose="020B0604030504040204" pitchFamily="34" charset="-120"/>
            </a:endParaRPr>
          </a:p>
          <a:p>
            <a:pPr>
              <a:lnSpc>
                <a:spcPct val="120000"/>
              </a:lnSpc>
            </a:pPr>
            <a:r>
              <a:rPr lang="zh-TW" altLang="en-US" sz="9600" dirty="0">
                <a:solidFill>
                  <a:schemeClr val="bg1"/>
                </a:solidFill>
                <a:latin typeface="微軟正黑體" panose="020B0604030504040204" pitchFamily="34" charset="-120"/>
                <a:ea typeface="微軟正黑體" panose="020B0604030504040204" pitchFamily="34" charset="-120"/>
              </a:rPr>
              <a:t>論壇分類管理</a:t>
            </a:r>
            <a:endParaRPr lang="en-US" altLang="zh-TW" sz="9600" dirty="0">
              <a:solidFill>
                <a:schemeClr val="bg1"/>
              </a:solidFill>
              <a:latin typeface="微軟正黑體" panose="020B0604030504040204" pitchFamily="34" charset="-120"/>
              <a:ea typeface="微軟正黑體" panose="020B0604030504040204" pitchFamily="34" charset="-120"/>
            </a:endParaRPr>
          </a:p>
          <a:p>
            <a:pPr>
              <a:lnSpc>
                <a:spcPct val="120000"/>
              </a:lnSpc>
            </a:pPr>
            <a:r>
              <a:rPr lang="zh-TW" altLang="en-US" sz="9600" dirty="0">
                <a:solidFill>
                  <a:schemeClr val="bg1"/>
                </a:solidFill>
                <a:latin typeface="微軟正黑體" panose="020B0604030504040204" pitchFamily="34" charset="-120"/>
                <a:ea typeface="微軟正黑體" panose="020B0604030504040204" pitchFamily="34" charset="-120"/>
              </a:rPr>
              <a:t>論壇版面管理</a:t>
            </a:r>
            <a:endParaRPr lang="en-US" altLang="zh-TW" sz="9600" dirty="0">
              <a:solidFill>
                <a:schemeClr val="bg1"/>
              </a:solidFill>
              <a:latin typeface="微軟正黑體" panose="020B0604030504040204" pitchFamily="34" charset="-120"/>
              <a:ea typeface="微軟正黑體" panose="020B0604030504040204" pitchFamily="34" charset="-120"/>
            </a:endParaRPr>
          </a:p>
          <a:p>
            <a:pPr>
              <a:lnSpc>
                <a:spcPct val="120000"/>
              </a:lnSpc>
            </a:pPr>
            <a:r>
              <a:rPr lang="zh-TW" altLang="en-US" sz="9600" dirty="0">
                <a:solidFill>
                  <a:schemeClr val="bg1"/>
                </a:solidFill>
                <a:latin typeface="微軟正黑體" panose="020B0604030504040204" pitchFamily="34" charset="-120"/>
                <a:ea typeface="微軟正黑體" panose="020B0604030504040204" pitchFamily="34" charset="-120"/>
              </a:rPr>
              <a:t>文章置頂功能</a:t>
            </a:r>
            <a:endParaRPr lang="en-US" altLang="zh-TW" sz="9600" dirty="0">
              <a:solidFill>
                <a:schemeClr val="bg1"/>
              </a:solidFill>
              <a:latin typeface="微軟正黑體" panose="020B0604030504040204" pitchFamily="34" charset="-120"/>
              <a:ea typeface="微軟正黑體" panose="020B0604030504040204" pitchFamily="34" charset="-120"/>
            </a:endParaRPr>
          </a:p>
          <a:p>
            <a:pPr>
              <a:lnSpc>
                <a:spcPct val="120000"/>
              </a:lnSpc>
            </a:pPr>
            <a:r>
              <a:rPr lang="zh-TW" altLang="en-US" sz="9600" dirty="0">
                <a:solidFill>
                  <a:schemeClr val="bg1"/>
                </a:solidFill>
                <a:latin typeface="微軟正黑體" panose="020B0604030504040204" pitchFamily="34" charset="-120"/>
                <a:ea typeface="微軟正黑體" panose="020B0604030504040204" pitchFamily="34" charset="-120"/>
              </a:rPr>
              <a:t>檢舉系統</a:t>
            </a:r>
            <a:endParaRPr lang="en-US" altLang="zh-TW" sz="9600" dirty="0">
              <a:solidFill>
                <a:schemeClr val="bg1"/>
              </a:solidFill>
              <a:latin typeface="微軟正黑體" panose="020B0604030504040204" pitchFamily="34" charset="-120"/>
              <a:ea typeface="微軟正黑體" panose="020B0604030504040204" pitchFamily="34" charset="-120"/>
            </a:endParaRPr>
          </a:p>
          <a:p>
            <a:endParaRPr lang="zh-TW" altLang="en-US" sz="2800" dirty="0">
              <a:solidFill>
                <a:schemeClr val="bg1"/>
              </a:solidFill>
              <a:latin typeface="微軟正黑體" panose="020B0604030504040204" pitchFamily="34" charset="-120"/>
              <a:ea typeface="微軟正黑體" panose="020B0604030504040204" pitchFamily="34" charset="-120"/>
            </a:endParaRPr>
          </a:p>
        </p:txBody>
      </p:sp>
      <p:sp>
        <p:nvSpPr>
          <p:cNvPr id="21" name="標題 1">
            <a:extLst>
              <a:ext uri="{FF2B5EF4-FFF2-40B4-BE49-F238E27FC236}">
                <a16:creationId xmlns:a16="http://schemas.microsoft.com/office/drawing/2014/main" id="{FC8A2C38-4C72-4EE9-A7CB-1C37C3DD1A68}"/>
              </a:ext>
            </a:extLst>
          </p:cNvPr>
          <p:cNvSpPr txBox="1">
            <a:spLocks/>
          </p:cNvSpPr>
          <p:nvPr/>
        </p:nvSpPr>
        <p:spPr>
          <a:xfrm>
            <a:off x="6658303" y="4768680"/>
            <a:ext cx="5355373" cy="864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800" dirty="0">
                <a:solidFill>
                  <a:schemeClr val="bg1"/>
                </a:solidFill>
                <a:latin typeface="微軟正黑體" panose="020B0604030504040204" pitchFamily="34" charset="-120"/>
                <a:ea typeface="微軟正黑體" panose="020B0604030504040204" pitchFamily="34" charset="-120"/>
              </a:rPr>
              <a:t>透過套件分享於個人社交軟體</a:t>
            </a:r>
          </a:p>
        </p:txBody>
      </p:sp>
      <p:pic>
        <p:nvPicPr>
          <p:cNvPr id="11" name="圖片 10">
            <a:extLst>
              <a:ext uri="{FF2B5EF4-FFF2-40B4-BE49-F238E27FC236}">
                <a16:creationId xmlns:a16="http://schemas.microsoft.com/office/drawing/2014/main" id="{AA905AF8-7699-455E-85D8-AC1D5F46D99D}"/>
              </a:ext>
            </a:extLst>
          </p:cNvPr>
          <p:cNvPicPr>
            <a:picLocks noChangeAspect="1"/>
          </p:cNvPicPr>
          <p:nvPr/>
        </p:nvPicPr>
        <p:blipFill rotWithShape="1">
          <a:blip r:embed="rId3">
            <a:extLst>
              <a:ext uri="{28A0092B-C50C-407E-A947-70E740481C1C}">
                <a14:useLocalDpi xmlns:a14="http://schemas.microsoft.com/office/drawing/2010/main" val="0"/>
              </a:ext>
            </a:extLst>
          </a:blip>
          <a:srcRect l="11654" r="11654" b="9198"/>
          <a:stretch/>
        </p:blipFill>
        <p:spPr>
          <a:xfrm>
            <a:off x="720634" y="1771482"/>
            <a:ext cx="2875680" cy="1931039"/>
          </a:xfrm>
          <a:prstGeom prst="rect">
            <a:avLst/>
          </a:prstGeom>
        </p:spPr>
      </p:pic>
    </p:spTree>
    <p:extLst>
      <p:ext uri="{BB962C8B-B14F-4D97-AF65-F5344CB8AC3E}">
        <p14:creationId xmlns:p14="http://schemas.microsoft.com/office/powerpoint/2010/main" val="206614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5A863-CDE4-42E8-9359-D256972160F1}"/>
              </a:ext>
            </a:extLst>
          </p:cNvPr>
          <p:cNvSpPr>
            <a:spLocks noGrp="1"/>
          </p:cNvSpPr>
          <p:nvPr>
            <p:ph type="title"/>
          </p:nvPr>
        </p:nvSpPr>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分享功能</a:t>
            </a:r>
          </a:p>
        </p:txBody>
      </p:sp>
      <p:pic>
        <p:nvPicPr>
          <p:cNvPr id="4" name="內容版面配置區 4">
            <a:extLst>
              <a:ext uri="{FF2B5EF4-FFF2-40B4-BE49-F238E27FC236}">
                <a16:creationId xmlns:a16="http://schemas.microsoft.com/office/drawing/2014/main" id="{26A8C22D-0EB0-40DA-894D-10854574F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66" y="-75501"/>
            <a:ext cx="1905000" cy="1905000"/>
          </a:xfrm>
          <a:prstGeom prst="rect">
            <a:avLst/>
          </a:prstGeom>
        </p:spPr>
      </p:pic>
      <p:pic>
        <p:nvPicPr>
          <p:cNvPr id="6" name="圖片 5">
            <a:extLst>
              <a:ext uri="{FF2B5EF4-FFF2-40B4-BE49-F238E27FC236}">
                <a16:creationId xmlns:a16="http://schemas.microsoft.com/office/drawing/2014/main" id="{F2DBF73B-B49F-492A-AE30-BCEC038FC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099" y="1430041"/>
            <a:ext cx="9599802" cy="5292919"/>
          </a:xfrm>
          <a:prstGeom prst="rect">
            <a:avLst/>
          </a:prstGeom>
        </p:spPr>
      </p:pic>
      <p:pic>
        <p:nvPicPr>
          <p:cNvPr id="8" name="圖片 7">
            <a:extLst>
              <a:ext uri="{FF2B5EF4-FFF2-40B4-BE49-F238E27FC236}">
                <a16:creationId xmlns:a16="http://schemas.microsoft.com/office/drawing/2014/main" id="{E3A80626-CBEE-41D2-895B-6FDF02B022B0}"/>
              </a:ext>
            </a:extLst>
          </p:cNvPr>
          <p:cNvPicPr>
            <a:picLocks noChangeAspect="1"/>
          </p:cNvPicPr>
          <p:nvPr/>
        </p:nvPicPr>
        <p:blipFill>
          <a:blip r:embed="rId4"/>
          <a:stretch>
            <a:fillRect/>
          </a:stretch>
        </p:blipFill>
        <p:spPr>
          <a:xfrm>
            <a:off x="1296099" y="4362274"/>
            <a:ext cx="2359301" cy="2300213"/>
          </a:xfrm>
          <a:prstGeom prst="rect">
            <a:avLst/>
          </a:prstGeom>
        </p:spPr>
      </p:pic>
    </p:spTree>
    <p:extLst>
      <p:ext uri="{BB962C8B-B14F-4D97-AF65-F5344CB8AC3E}">
        <p14:creationId xmlns:p14="http://schemas.microsoft.com/office/powerpoint/2010/main" val="1581361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98D53B-BDDD-40CD-91DB-D67D280AC549}"/>
              </a:ext>
            </a:extLst>
          </p:cNvPr>
          <p:cNvSpPr>
            <a:spLocks noGrp="1"/>
          </p:cNvSpPr>
          <p:nvPr>
            <p:ph type="title"/>
          </p:nvPr>
        </p:nvSpPr>
        <p:spPr>
          <a:xfrm>
            <a:off x="845396" y="12881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專案流程</a:t>
            </a:r>
          </a:p>
        </p:txBody>
      </p:sp>
      <p:sp>
        <p:nvSpPr>
          <p:cNvPr id="4" name="矩形 3">
            <a:extLst>
              <a:ext uri="{FF2B5EF4-FFF2-40B4-BE49-F238E27FC236}">
                <a16:creationId xmlns:a16="http://schemas.microsoft.com/office/drawing/2014/main" id="{14CA3A47-D9EC-415B-8F68-E6B8B5721D9D}"/>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 name="直線接點 4">
            <a:extLst>
              <a:ext uri="{FF2B5EF4-FFF2-40B4-BE49-F238E27FC236}">
                <a16:creationId xmlns:a16="http://schemas.microsoft.com/office/drawing/2014/main" id="{DEE2E441-A1EF-43FF-906B-36136B3B5D76}"/>
              </a:ext>
            </a:extLst>
          </p:cNvPr>
          <p:cNvCxnSpPr>
            <a:cxnSpLocks/>
          </p:cNvCxnSpPr>
          <p:nvPr/>
        </p:nvCxnSpPr>
        <p:spPr>
          <a:xfrm>
            <a:off x="2386260" y="3745060"/>
            <a:ext cx="7425121" cy="0"/>
          </a:xfrm>
          <a:prstGeom prst="line">
            <a:avLst/>
          </a:prstGeom>
          <a:ln w="57150">
            <a:gradFill>
              <a:gsLst>
                <a:gs pos="0">
                  <a:srgbClr val="89919A"/>
                </a:gs>
                <a:gs pos="50000">
                  <a:srgbClr val="8497B0"/>
                </a:gs>
                <a:gs pos="25000">
                  <a:srgbClr val="73C6E3"/>
                </a:gs>
                <a:gs pos="75000">
                  <a:srgbClr val="DDCECD"/>
                </a:gs>
                <a:gs pos="100000">
                  <a:srgbClr val="CCD7E4"/>
                </a:gs>
              </a:gsLst>
              <a:lin ang="0" scaled="0"/>
            </a:gra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橢圓 5">
            <a:extLst>
              <a:ext uri="{FF2B5EF4-FFF2-40B4-BE49-F238E27FC236}">
                <a16:creationId xmlns:a16="http://schemas.microsoft.com/office/drawing/2014/main" id="{8F67B589-5CD6-439E-8AA8-873035126C11}"/>
              </a:ext>
            </a:extLst>
          </p:cNvPr>
          <p:cNvSpPr/>
          <p:nvPr/>
        </p:nvSpPr>
        <p:spPr>
          <a:xfrm>
            <a:off x="2220005" y="3606658"/>
            <a:ext cx="286327" cy="286327"/>
          </a:xfrm>
          <a:prstGeom prst="ellipse">
            <a:avLst/>
          </a:prstGeom>
          <a:solidFill>
            <a:srgbClr val="E2F0D9"/>
          </a:solidFill>
          <a:ln w="38100">
            <a:solidFill>
              <a:srgbClr val="828A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7" name="橢圓 6">
            <a:extLst>
              <a:ext uri="{FF2B5EF4-FFF2-40B4-BE49-F238E27FC236}">
                <a16:creationId xmlns:a16="http://schemas.microsoft.com/office/drawing/2014/main" id="{18ADDF87-A456-495A-9F6B-CF3048A50021}"/>
              </a:ext>
            </a:extLst>
          </p:cNvPr>
          <p:cNvSpPr/>
          <p:nvPr/>
        </p:nvSpPr>
        <p:spPr>
          <a:xfrm flipV="1">
            <a:off x="4086421" y="3606658"/>
            <a:ext cx="286327" cy="286327"/>
          </a:xfrm>
          <a:prstGeom prst="ellipse">
            <a:avLst/>
          </a:prstGeom>
          <a:solidFill>
            <a:srgbClr val="E2F0D9"/>
          </a:solidFill>
          <a:ln w="38100">
            <a:solidFill>
              <a:srgbClr val="73C6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8" name="橢圓 7">
            <a:extLst>
              <a:ext uri="{FF2B5EF4-FFF2-40B4-BE49-F238E27FC236}">
                <a16:creationId xmlns:a16="http://schemas.microsoft.com/office/drawing/2014/main" id="{DC9746B7-03EF-4A54-953F-4E804B20E54C}"/>
              </a:ext>
            </a:extLst>
          </p:cNvPr>
          <p:cNvSpPr/>
          <p:nvPr/>
        </p:nvSpPr>
        <p:spPr>
          <a:xfrm>
            <a:off x="5952837" y="3606658"/>
            <a:ext cx="286327" cy="286327"/>
          </a:xfrm>
          <a:prstGeom prst="ellipse">
            <a:avLst/>
          </a:prstGeom>
          <a:solidFill>
            <a:srgbClr val="E2F0D9"/>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9" name="橢圓 8">
            <a:extLst>
              <a:ext uri="{FF2B5EF4-FFF2-40B4-BE49-F238E27FC236}">
                <a16:creationId xmlns:a16="http://schemas.microsoft.com/office/drawing/2014/main" id="{E6D89F5A-29FC-49DB-9D1C-683DB5AF32FE}"/>
              </a:ext>
            </a:extLst>
          </p:cNvPr>
          <p:cNvSpPr/>
          <p:nvPr/>
        </p:nvSpPr>
        <p:spPr>
          <a:xfrm flipV="1">
            <a:off x="7819253" y="3606658"/>
            <a:ext cx="286327" cy="286327"/>
          </a:xfrm>
          <a:prstGeom prst="ellipse">
            <a:avLst/>
          </a:prstGeom>
          <a:solidFill>
            <a:srgbClr val="E2F0D9"/>
          </a:solidFill>
          <a:ln w="38100">
            <a:solidFill>
              <a:srgbClr val="DDCE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10" name="橢圓 9">
            <a:extLst>
              <a:ext uri="{FF2B5EF4-FFF2-40B4-BE49-F238E27FC236}">
                <a16:creationId xmlns:a16="http://schemas.microsoft.com/office/drawing/2014/main" id="{EF58CE94-95F5-4055-AA34-FBC1E2851947}"/>
              </a:ext>
            </a:extLst>
          </p:cNvPr>
          <p:cNvSpPr/>
          <p:nvPr/>
        </p:nvSpPr>
        <p:spPr>
          <a:xfrm>
            <a:off x="9685667" y="3606658"/>
            <a:ext cx="286327" cy="286327"/>
          </a:xfrm>
          <a:prstGeom prst="ellipse">
            <a:avLst/>
          </a:prstGeom>
          <a:solidFill>
            <a:srgbClr val="E2F0D9"/>
          </a:solidFill>
          <a:ln w="38100">
            <a:solidFill>
              <a:srgbClr val="CCD7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11" name="文字方塊 10">
            <a:extLst>
              <a:ext uri="{FF2B5EF4-FFF2-40B4-BE49-F238E27FC236}">
                <a16:creationId xmlns:a16="http://schemas.microsoft.com/office/drawing/2014/main" id="{1EF16DA7-641A-4986-B6C8-7EBC904B7223}"/>
              </a:ext>
            </a:extLst>
          </p:cNvPr>
          <p:cNvSpPr txBox="1"/>
          <p:nvPr/>
        </p:nvSpPr>
        <p:spPr>
          <a:xfrm rot="16200000">
            <a:off x="1412389" y="4641791"/>
            <a:ext cx="1908215"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專題發想</a:t>
            </a:r>
          </a:p>
        </p:txBody>
      </p:sp>
      <p:sp>
        <p:nvSpPr>
          <p:cNvPr id="12" name="文字方塊 11">
            <a:extLst>
              <a:ext uri="{FF2B5EF4-FFF2-40B4-BE49-F238E27FC236}">
                <a16:creationId xmlns:a16="http://schemas.microsoft.com/office/drawing/2014/main" id="{5E6A2EE6-3BF8-4D63-902E-BD368B595296}"/>
              </a:ext>
            </a:extLst>
          </p:cNvPr>
          <p:cNvSpPr txBox="1"/>
          <p:nvPr/>
        </p:nvSpPr>
        <p:spPr>
          <a:xfrm rot="16200000">
            <a:off x="3285868" y="2429471"/>
            <a:ext cx="1908215"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期中專題</a:t>
            </a:r>
          </a:p>
        </p:txBody>
      </p:sp>
      <p:sp>
        <p:nvSpPr>
          <p:cNvPr id="13" name="文字方塊 12">
            <a:extLst>
              <a:ext uri="{FF2B5EF4-FFF2-40B4-BE49-F238E27FC236}">
                <a16:creationId xmlns:a16="http://schemas.microsoft.com/office/drawing/2014/main" id="{5C4C2055-26B2-4145-B341-532EC8019F78}"/>
              </a:ext>
            </a:extLst>
          </p:cNvPr>
          <p:cNvSpPr txBox="1"/>
          <p:nvPr/>
        </p:nvSpPr>
        <p:spPr>
          <a:xfrm rot="16200000">
            <a:off x="8478561" y="5049029"/>
            <a:ext cx="2769989"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專題發表準備</a:t>
            </a:r>
          </a:p>
        </p:txBody>
      </p:sp>
      <p:grpSp>
        <p:nvGrpSpPr>
          <p:cNvPr id="14" name="群組 13">
            <a:extLst>
              <a:ext uri="{FF2B5EF4-FFF2-40B4-BE49-F238E27FC236}">
                <a16:creationId xmlns:a16="http://schemas.microsoft.com/office/drawing/2014/main" id="{18F8A54F-5E12-47DA-957E-1E210D6F99DA}"/>
              </a:ext>
            </a:extLst>
          </p:cNvPr>
          <p:cNvGrpSpPr/>
          <p:nvPr/>
        </p:nvGrpSpPr>
        <p:grpSpPr>
          <a:xfrm>
            <a:off x="5534996" y="3947335"/>
            <a:ext cx="1091421" cy="2800710"/>
            <a:chOff x="5532175" y="3852085"/>
            <a:chExt cx="1091421" cy="2800710"/>
          </a:xfrm>
        </p:grpSpPr>
        <p:sp>
          <p:nvSpPr>
            <p:cNvPr id="15" name="文字方塊 14">
              <a:extLst>
                <a:ext uri="{FF2B5EF4-FFF2-40B4-BE49-F238E27FC236}">
                  <a16:creationId xmlns:a16="http://schemas.microsoft.com/office/drawing/2014/main" id="{06D7B8B8-F34F-4A11-9DD2-5ECFD9F03448}"/>
                </a:ext>
              </a:extLst>
            </p:cNvPr>
            <p:cNvSpPr txBox="1"/>
            <p:nvPr/>
          </p:nvSpPr>
          <p:spPr>
            <a:xfrm rot="16200000">
              <a:off x="4408790" y="4975470"/>
              <a:ext cx="2769989"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前端網站設計</a:t>
              </a:r>
            </a:p>
          </p:txBody>
        </p:sp>
        <p:sp>
          <p:nvSpPr>
            <p:cNvPr id="16" name="文字方塊 15">
              <a:extLst>
                <a:ext uri="{FF2B5EF4-FFF2-40B4-BE49-F238E27FC236}">
                  <a16:creationId xmlns:a16="http://schemas.microsoft.com/office/drawing/2014/main" id="{E5B6D1D2-FDE6-47D1-A39A-D2F0B33E5653}"/>
                </a:ext>
              </a:extLst>
            </p:cNvPr>
            <p:cNvSpPr txBox="1"/>
            <p:nvPr/>
          </p:nvSpPr>
          <p:spPr>
            <a:xfrm rot="16200000">
              <a:off x="4976991" y="5006191"/>
              <a:ext cx="2769989"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確立主要功能</a:t>
              </a:r>
            </a:p>
          </p:txBody>
        </p:sp>
      </p:grpSp>
      <p:grpSp>
        <p:nvGrpSpPr>
          <p:cNvPr id="17" name="群組 16">
            <a:extLst>
              <a:ext uri="{FF2B5EF4-FFF2-40B4-BE49-F238E27FC236}">
                <a16:creationId xmlns:a16="http://schemas.microsoft.com/office/drawing/2014/main" id="{DCDC9CC1-91C4-4BF6-8AE5-7C16B0842C3D}"/>
              </a:ext>
            </a:extLst>
          </p:cNvPr>
          <p:cNvGrpSpPr/>
          <p:nvPr/>
        </p:nvGrpSpPr>
        <p:grpSpPr>
          <a:xfrm>
            <a:off x="7435889" y="1682486"/>
            <a:ext cx="1046110" cy="1908595"/>
            <a:chOff x="7433068" y="1587236"/>
            <a:chExt cx="1046110" cy="1908595"/>
          </a:xfrm>
        </p:grpSpPr>
        <p:sp>
          <p:nvSpPr>
            <p:cNvPr id="18" name="文字方塊 17">
              <a:extLst>
                <a:ext uri="{FF2B5EF4-FFF2-40B4-BE49-F238E27FC236}">
                  <a16:creationId xmlns:a16="http://schemas.microsoft.com/office/drawing/2014/main" id="{B0AB9631-9C55-4DF3-A162-52552507FD9A}"/>
                </a:ext>
              </a:extLst>
            </p:cNvPr>
            <p:cNvSpPr txBox="1"/>
            <p:nvPr/>
          </p:nvSpPr>
          <p:spPr>
            <a:xfrm rot="16200000">
              <a:off x="6740570" y="2280114"/>
              <a:ext cx="1908215"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功能開發</a:t>
              </a:r>
            </a:p>
          </p:txBody>
        </p:sp>
        <p:sp>
          <p:nvSpPr>
            <p:cNvPr id="19" name="文字方塊 18">
              <a:extLst>
                <a:ext uri="{FF2B5EF4-FFF2-40B4-BE49-F238E27FC236}">
                  <a16:creationId xmlns:a16="http://schemas.microsoft.com/office/drawing/2014/main" id="{6727BA78-0FEC-446F-B731-9548A876AE95}"/>
                </a:ext>
              </a:extLst>
            </p:cNvPr>
            <p:cNvSpPr txBox="1"/>
            <p:nvPr/>
          </p:nvSpPr>
          <p:spPr>
            <a:xfrm rot="16200000">
              <a:off x="7263460" y="2279734"/>
              <a:ext cx="1908215"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程式除錯</a:t>
              </a:r>
            </a:p>
          </p:txBody>
        </p:sp>
      </p:grpSp>
      <p:grpSp>
        <p:nvGrpSpPr>
          <p:cNvPr id="20" name="群組 19">
            <a:extLst>
              <a:ext uri="{FF2B5EF4-FFF2-40B4-BE49-F238E27FC236}">
                <a16:creationId xmlns:a16="http://schemas.microsoft.com/office/drawing/2014/main" id="{3A076A16-EF53-49C9-ACEA-F2A9F265B68A}"/>
              </a:ext>
            </a:extLst>
          </p:cNvPr>
          <p:cNvGrpSpPr/>
          <p:nvPr/>
        </p:nvGrpSpPr>
        <p:grpSpPr>
          <a:xfrm>
            <a:off x="1765720" y="1926224"/>
            <a:ext cx="1194896" cy="1680434"/>
            <a:chOff x="1762899" y="1830973"/>
            <a:chExt cx="1194896" cy="1735882"/>
          </a:xfrm>
        </p:grpSpPr>
        <p:sp>
          <p:nvSpPr>
            <p:cNvPr id="21" name="橢圓 20">
              <a:extLst>
                <a:ext uri="{FF2B5EF4-FFF2-40B4-BE49-F238E27FC236}">
                  <a16:creationId xmlns:a16="http://schemas.microsoft.com/office/drawing/2014/main" id="{973A369C-9221-4B91-BC5E-5D046536566E}"/>
                </a:ext>
              </a:extLst>
            </p:cNvPr>
            <p:cNvSpPr/>
            <p:nvPr/>
          </p:nvSpPr>
          <p:spPr>
            <a:xfrm>
              <a:off x="1762899" y="1830973"/>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22" name="直線接點 21">
              <a:extLst>
                <a:ext uri="{FF2B5EF4-FFF2-40B4-BE49-F238E27FC236}">
                  <a16:creationId xmlns:a16="http://schemas.microsoft.com/office/drawing/2014/main" id="{702C07D6-F26D-4A99-AD76-3845849A7340}"/>
                </a:ext>
              </a:extLst>
            </p:cNvPr>
            <p:cNvCxnSpPr>
              <a:cxnSpLocks/>
              <a:stCxn id="21" idx="4"/>
              <a:endCxn id="6" idx="0"/>
            </p:cNvCxnSpPr>
            <p:nvPr/>
          </p:nvCxnSpPr>
          <p:spPr>
            <a:xfrm>
              <a:off x="2360347" y="3025869"/>
              <a:ext cx="1" cy="540986"/>
            </a:xfrm>
            <a:prstGeom prst="line">
              <a:avLst/>
            </a:prstGeom>
            <a:solidFill>
              <a:srgbClr val="E2F0D9"/>
            </a:solidFill>
            <a:ln w="38100">
              <a:solidFill>
                <a:srgbClr val="828A95"/>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F91219D9-F21E-4F6C-B3C8-52DF9892E646}"/>
                </a:ext>
              </a:extLst>
            </p:cNvPr>
            <p:cNvSpPr txBox="1"/>
            <p:nvPr/>
          </p:nvSpPr>
          <p:spPr>
            <a:xfrm>
              <a:off x="1808441" y="1979411"/>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09</a:t>
              </a:r>
              <a:endParaRPr lang="zh-TW" altLang="en-US" sz="2800" dirty="0">
                <a:solidFill>
                  <a:schemeClr val="bg1"/>
                </a:solidFill>
              </a:endParaRPr>
            </a:p>
          </p:txBody>
        </p:sp>
      </p:grpSp>
      <p:grpSp>
        <p:nvGrpSpPr>
          <p:cNvPr id="24" name="群組 23">
            <a:extLst>
              <a:ext uri="{FF2B5EF4-FFF2-40B4-BE49-F238E27FC236}">
                <a16:creationId xmlns:a16="http://schemas.microsoft.com/office/drawing/2014/main" id="{43230E57-43AB-43C7-9F0E-4ECE289CABA7}"/>
              </a:ext>
            </a:extLst>
          </p:cNvPr>
          <p:cNvGrpSpPr/>
          <p:nvPr/>
        </p:nvGrpSpPr>
        <p:grpSpPr>
          <a:xfrm>
            <a:off x="3632136" y="3892985"/>
            <a:ext cx="1194896" cy="1585185"/>
            <a:chOff x="3629315" y="3892985"/>
            <a:chExt cx="1194896" cy="1585185"/>
          </a:xfrm>
        </p:grpSpPr>
        <p:sp>
          <p:nvSpPr>
            <p:cNvPr id="25" name="橢圓 24">
              <a:extLst>
                <a:ext uri="{FF2B5EF4-FFF2-40B4-BE49-F238E27FC236}">
                  <a16:creationId xmlns:a16="http://schemas.microsoft.com/office/drawing/2014/main" id="{A82F097E-131C-405A-B37D-A8E75C6FB8D9}"/>
                </a:ext>
              </a:extLst>
            </p:cNvPr>
            <p:cNvSpPr/>
            <p:nvPr/>
          </p:nvSpPr>
          <p:spPr>
            <a:xfrm flipV="1">
              <a:off x="3629315" y="4283274"/>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26" name="直線接點 25">
              <a:extLst>
                <a:ext uri="{FF2B5EF4-FFF2-40B4-BE49-F238E27FC236}">
                  <a16:creationId xmlns:a16="http://schemas.microsoft.com/office/drawing/2014/main" id="{93F477A3-C62E-47AF-809C-5B384FAFEB52}"/>
                </a:ext>
              </a:extLst>
            </p:cNvPr>
            <p:cNvCxnSpPr>
              <a:stCxn id="25" idx="4"/>
              <a:endCxn id="7" idx="0"/>
            </p:cNvCxnSpPr>
            <p:nvPr/>
          </p:nvCxnSpPr>
          <p:spPr>
            <a:xfrm flipV="1">
              <a:off x="4226763" y="3892985"/>
              <a:ext cx="2822" cy="390289"/>
            </a:xfrm>
            <a:prstGeom prst="line">
              <a:avLst/>
            </a:prstGeom>
            <a:solidFill>
              <a:srgbClr val="E2F0D9"/>
            </a:solidFill>
            <a:ln w="38100">
              <a:solidFill>
                <a:srgbClr val="73C6E3"/>
              </a:solidFill>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01255C41-76A1-47DB-823F-349CBEF4FC4B}"/>
                </a:ext>
              </a:extLst>
            </p:cNvPr>
            <p:cNvSpPr txBox="1"/>
            <p:nvPr/>
          </p:nvSpPr>
          <p:spPr>
            <a:xfrm>
              <a:off x="3643551" y="4413988"/>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10</a:t>
              </a:r>
              <a:endParaRPr lang="zh-TW" altLang="en-US" sz="2800" dirty="0">
                <a:solidFill>
                  <a:schemeClr val="bg1"/>
                </a:solidFill>
              </a:endParaRPr>
            </a:p>
          </p:txBody>
        </p:sp>
      </p:grpSp>
      <p:grpSp>
        <p:nvGrpSpPr>
          <p:cNvPr id="28" name="群組 27">
            <a:extLst>
              <a:ext uri="{FF2B5EF4-FFF2-40B4-BE49-F238E27FC236}">
                <a16:creationId xmlns:a16="http://schemas.microsoft.com/office/drawing/2014/main" id="{8256D402-9531-48FB-AFF2-528DD56EA735}"/>
              </a:ext>
            </a:extLst>
          </p:cNvPr>
          <p:cNvGrpSpPr/>
          <p:nvPr/>
        </p:nvGrpSpPr>
        <p:grpSpPr>
          <a:xfrm>
            <a:off x="5498552" y="1926223"/>
            <a:ext cx="1194896" cy="1680435"/>
            <a:chOff x="5495731" y="1830973"/>
            <a:chExt cx="1194896" cy="1680435"/>
          </a:xfrm>
        </p:grpSpPr>
        <p:sp>
          <p:nvSpPr>
            <p:cNvPr id="29" name="橢圓 28">
              <a:extLst>
                <a:ext uri="{FF2B5EF4-FFF2-40B4-BE49-F238E27FC236}">
                  <a16:creationId xmlns:a16="http://schemas.microsoft.com/office/drawing/2014/main" id="{69C9CBBA-CA86-4180-ABE7-F6FCD0529EFC}"/>
                </a:ext>
              </a:extLst>
            </p:cNvPr>
            <p:cNvSpPr/>
            <p:nvPr/>
          </p:nvSpPr>
          <p:spPr>
            <a:xfrm>
              <a:off x="5495731" y="1830973"/>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30" name="直線接點 29">
              <a:extLst>
                <a:ext uri="{FF2B5EF4-FFF2-40B4-BE49-F238E27FC236}">
                  <a16:creationId xmlns:a16="http://schemas.microsoft.com/office/drawing/2014/main" id="{9369D9E1-7458-44C6-A795-932D6D249FDD}"/>
                </a:ext>
              </a:extLst>
            </p:cNvPr>
            <p:cNvCxnSpPr>
              <a:cxnSpLocks/>
              <a:stCxn id="29" idx="4"/>
              <a:endCxn id="8" idx="0"/>
            </p:cNvCxnSpPr>
            <p:nvPr/>
          </p:nvCxnSpPr>
          <p:spPr>
            <a:xfrm>
              <a:off x="6093179" y="3025869"/>
              <a:ext cx="1" cy="485539"/>
            </a:xfrm>
            <a:prstGeom prst="line">
              <a:avLst/>
            </a:prstGeom>
            <a:solidFill>
              <a:srgbClr val="E2F0D9"/>
            </a:solidFill>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7D7E6B7-E462-4986-A9F5-01411D850931}"/>
                </a:ext>
              </a:extLst>
            </p:cNvPr>
            <p:cNvSpPr txBox="1"/>
            <p:nvPr/>
          </p:nvSpPr>
          <p:spPr>
            <a:xfrm>
              <a:off x="5530297" y="1961068"/>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11</a:t>
              </a:r>
              <a:endParaRPr lang="zh-TW" altLang="en-US" sz="2800" dirty="0">
                <a:solidFill>
                  <a:schemeClr val="bg1"/>
                </a:solidFill>
              </a:endParaRPr>
            </a:p>
          </p:txBody>
        </p:sp>
      </p:grpSp>
      <p:grpSp>
        <p:nvGrpSpPr>
          <p:cNvPr id="32" name="群組 31">
            <a:extLst>
              <a:ext uri="{FF2B5EF4-FFF2-40B4-BE49-F238E27FC236}">
                <a16:creationId xmlns:a16="http://schemas.microsoft.com/office/drawing/2014/main" id="{7FA6497B-5E0A-423D-92FC-8899A2A06792}"/>
              </a:ext>
            </a:extLst>
          </p:cNvPr>
          <p:cNvGrpSpPr/>
          <p:nvPr/>
        </p:nvGrpSpPr>
        <p:grpSpPr>
          <a:xfrm>
            <a:off x="7364968" y="3892985"/>
            <a:ext cx="1194896" cy="1585185"/>
            <a:chOff x="7362147" y="3892985"/>
            <a:chExt cx="1194896" cy="1585185"/>
          </a:xfrm>
        </p:grpSpPr>
        <p:sp>
          <p:nvSpPr>
            <p:cNvPr id="33" name="橢圓 32">
              <a:extLst>
                <a:ext uri="{FF2B5EF4-FFF2-40B4-BE49-F238E27FC236}">
                  <a16:creationId xmlns:a16="http://schemas.microsoft.com/office/drawing/2014/main" id="{981AEB7E-861A-4607-A4F0-F334A173D77C}"/>
                </a:ext>
              </a:extLst>
            </p:cNvPr>
            <p:cNvSpPr/>
            <p:nvPr/>
          </p:nvSpPr>
          <p:spPr>
            <a:xfrm flipV="1">
              <a:off x="7362147" y="4283274"/>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34" name="直線接點 33">
              <a:extLst>
                <a:ext uri="{FF2B5EF4-FFF2-40B4-BE49-F238E27FC236}">
                  <a16:creationId xmlns:a16="http://schemas.microsoft.com/office/drawing/2014/main" id="{F282D2D4-8EC6-43AC-A532-8CC6B31A6BA0}"/>
                </a:ext>
              </a:extLst>
            </p:cNvPr>
            <p:cNvCxnSpPr>
              <a:stCxn id="33" idx="4"/>
              <a:endCxn id="9" idx="0"/>
            </p:cNvCxnSpPr>
            <p:nvPr/>
          </p:nvCxnSpPr>
          <p:spPr>
            <a:xfrm flipV="1">
              <a:off x="7959595" y="3892985"/>
              <a:ext cx="2822" cy="390289"/>
            </a:xfrm>
            <a:prstGeom prst="line">
              <a:avLst/>
            </a:prstGeom>
            <a:solidFill>
              <a:srgbClr val="E2F0D9"/>
            </a:solidFill>
            <a:ln w="38100">
              <a:solidFill>
                <a:srgbClr val="DDCECD"/>
              </a:solidFill>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7EAF760E-5749-4A2A-9541-2B33DA635F2A}"/>
                </a:ext>
              </a:extLst>
            </p:cNvPr>
            <p:cNvSpPr txBox="1"/>
            <p:nvPr/>
          </p:nvSpPr>
          <p:spPr>
            <a:xfrm>
              <a:off x="7398468" y="4431198"/>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12</a:t>
              </a:r>
              <a:endParaRPr lang="zh-TW" altLang="en-US" sz="2800" dirty="0">
                <a:solidFill>
                  <a:schemeClr val="bg1"/>
                </a:solidFill>
              </a:endParaRPr>
            </a:p>
          </p:txBody>
        </p:sp>
      </p:grpSp>
      <p:grpSp>
        <p:nvGrpSpPr>
          <p:cNvPr id="36" name="群組 35">
            <a:extLst>
              <a:ext uri="{FF2B5EF4-FFF2-40B4-BE49-F238E27FC236}">
                <a16:creationId xmlns:a16="http://schemas.microsoft.com/office/drawing/2014/main" id="{38ECA79F-EFD7-4E66-BDD6-41A244A09776}"/>
              </a:ext>
            </a:extLst>
          </p:cNvPr>
          <p:cNvGrpSpPr/>
          <p:nvPr/>
        </p:nvGrpSpPr>
        <p:grpSpPr>
          <a:xfrm>
            <a:off x="9231382" y="1926223"/>
            <a:ext cx="1194896" cy="1680435"/>
            <a:chOff x="9228561" y="1830973"/>
            <a:chExt cx="1194896" cy="1680435"/>
          </a:xfrm>
        </p:grpSpPr>
        <p:sp>
          <p:nvSpPr>
            <p:cNvPr id="37" name="橢圓 36">
              <a:extLst>
                <a:ext uri="{FF2B5EF4-FFF2-40B4-BE49-F238E27FC236}">
                  <a16:creationId xmlns:a16="http://schemas.microsoft.com/office/drawing/2014/main" id="{C1D37BD2-7716-46BB-97BB-5887AAE51399}"/>
                </a:ext>
              </a:extLst>
            </p:cNvPr>
            <p:cNvSpPr/>
            <p:nvPr/>
          </p:nvSpPr>
          <p:spPr>
            <a:xfrm>
              <a:off x="9228561" y="1830973"/>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38" name="直線接點 37">
              <a:extLst>
                <a:ext uri="{FF2B5EF4-FFF2-40B4-BE49-F238E27FC236}">
                  <a16:creationId xmlns:a16="http://schemas.microsoft.com/office/drawing/2014/main" id="{025B7E2C-9D6C-44AA-9753-64ECFE1B1DCE}"/>
                </a:ext>
              </a:extLst>
            </p:cNvPr>
            <p:cNvCxnSpPr>
              <a:cxnSpLocks/>
              <a:stCxn id="37" idx="4"/>
              <a:endCxn id="10" idx="0"/>
            </p:cNvCxnSpPr>
            <p:nvPr/>
          </p:nvCxnSpPr>
          <p:spPr>
            <a:xfrm>
              <a:off x="9826009" y="3025869"/>
              <a:ext cx="1" cy="485539"/>
            </a:xfrm>
            <a:prstGeom prst="line">
              <a:avLst/>
            </a:prstGeom>
            <a:solidFill>
              <a:srgbClr val="E2F0D9"/>
            </a:solidFill>
            <a:ln w="38100">
              <a:solidFill>
                <a:srgbClr val="CCD7E4"/>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715A04C-BD86-4FD6-86EE-B8AAEC00C871}"/>
                </a:ext>
              </a:extLst>
            </p:cNvPr>
            <p:cNvSpPr txBox="1"/>
            <p:nvPr/>
          </p:nvSpPr>
          <p:spPr>
            <a:xfrm>
              <a:off x="9261876" y="1952962"/>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12</a:t>
              </a:r>
              <a:endParaRPr lang="zh-TW" altLang="en-US" sz="2800" dirty="0">
                <a:solidFill>
                  <a:schemeClr val="bg1"/>
                </a:solidFill>
              </a:endParaRPr>
            </a:p>
          </p:txBody>
        </p:sp>
      </p:grpSp>
      <p:pic>
        <p:nvPicPr>
          <p:cNvPr id="55" name="圖片 54">
            <a:extLst>
              <a:ext uri="{FF2B5EF4-FFF2-40B4-BE49-F238E27FC236}">
                <a16:creationId xmlns:a16="http://schemas.microsoft.com/office/drawing/2014/main" id="{BF420D36-937C-4127-9EA3-6E79EB66F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Tree>
    <p:extLst>
      <p:ext uri="{BB962C8B-B14F-4D97-AF65-F5344CB8AC3E}">
        <p14:creationId xmlns:p14="http://schemas.microsoft.com/office/powerpoint/2010/main" val="52735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22" presetClass="entr" presetSubtype="1"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2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22" presetClass="entr" presetSubtype="1"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par>
                                <p:cTn id="57" presetID="2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115E387-F72B-48A6-9B26-F3153AF28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857" y="1842472"/>
            <a:ext cx="8316286" cy="4650403"/>
          </a:xfrm>
          <a:prstGeom prst="rect">
            <a:avLst/>
          </a:prstGeom>
        </p:spPr>
      </p:pic>
      <p:sp>
        <p:nvSpPr>
          <p:cNvPr id="2" name="標題 1">
            <a:extLst>
              <a:ext uri="{FF2B5EF4-FFF2-40B4-BE49-F238E27FC236}">
                <a16:creationId xmlns:a16="http://schemas.microsoft.com/office/drawing/2014/main" id="{3F95A863-CDE4-42E8-9359-D256972160F1}"/>
              </a:ext>
            </a:extLst>
          </p:cNvPr>
          <p:cNvSpPr>
            <a:spLocks noGrp="1"/>
          </p:cNvSpPr>
          <p:nvPr>
            <p:ph type="title"/>
          </p:nvPr>
        </p:nvSpPr>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訂單分析功能</a:t>
            </a:r>
          </a:p>
        </p:txBody>
      </p:sp>
      <p:pic>
        <p:nvPicPr>
          <p:cNvPr id="4" name="內容版面配置區 4">
            <a:extLst>
              <a:ext uri="{FF2B5EF4-FFF2-40B4-BE49-F238E27FC236}">
                <a16:creationId xmlns:a16="http://schemas.microsoft.com/office/drawing/2014/main" id="{26A8C22D-0EB0-40DA-894D-10854574F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66" y="0"/>
            <a:ext cx="1905000" cy="1905000"/>
          </a:xfrm>
          <a:prstGeom prst="rect">
            <a:avLst/>
          </a:prstGeom>
        </p:spPr>
      </p:pic>
      <p:sp>
        <p:nvSpPr>
          <p:cNvPr id="7" name="文字方塊 6">
            <a:extLst>
              <a:ext uri="{FF2B5EF4-FFF2-40B4-BE49-F238E27FC236}">
                <a16:creationId xmlns:a16="http://schemas.microsoft.com/office/drawing/2014/main" id="{1C7758C6-2DA9-4528-8EAD-99D27BF5AE9E}"/>
              </a:ext>
            </a:extLst>
          </p:cNvPr>
          <p:cNvSpPr txBox="1"/>
          <p:nvPr/>
        </p:nvSpPr>
        <p:spPr>
          <a:xfrm>
            <a:off x="6450214" y="2207004"/>
            <a:ext cx="3306181" cy="646331"/>
          </a:xfrm>
          <a:prstGeom prst="rect">
            <a:avLst/>
          </a:prstGeom>
          <a:noFill/>
        </p:spPr>
        <p:txBody>
          <a:bodyPr vert="horz" wrap="square" rtlCol="0">
            <a:spAutoFit/>
          </a:bodyPr>
          <a:lstStyle/>
          <a:p>
            <a:pPr algn="l"/>
            <a:r>
              <a:rPr lang="zh-TW" altLang="en-US" dirty="0">
                <a:solidFill>
                  <a:srgbClr val="FF0000"/>
                </a:solidFill>
                <a:latin typeface="微軟正黑體" panose="020B0604030504040204" pitchFamily="34" charset="-120"/>
                <a:ea typeface="微軟正黑體" panose="020B0604030504040204" pitchFamily="34" charset="-120"/>
              </a:rPr>
              <a:t>可選取指定日期內的訂單詳細</a:t>
            </a:r>
            <a:endParaRPr lang="en-US" altLang="zh-TW" dirty="0">
              <a:solidFill>
                <a:srgbClr val="FF0000"/>
              </a:solidFill>
              <a:latin typeface="微軟正黑體" panose="020B0604030504040204" pitchFamily="34" charset="-120"/>
              <a:ea typeface="微軟正黑體" panose="020B0604030504040204" pitchFamily="34" charset="-120"/>
            </a:endParaRPr>
          </a:p>
          <a:p>
            <a:pPr algn="l"/>
            <a:r>
              <a:rPr lang="zh-TW" altLang="en-US" dirty="0">
                <a:solidFill>
                  <a:srgbClr val="FF0000"/>
                </a:solidFill>
                <a:latin typeface="微軟正黑體" panose="020B0604030504040204" pitchFamily="34" charset="-120"/>
                <a:ea typeface="微軟正黑體" panose="020B0604030504040204" pitchFamily="34" charset="-120"/>
              </a:rPr>
              <a:t>並對比去年同期的訂單</a:t>
            </a:r>
          </a:p>
        </p:txBody>
      </p:sp>
    </p:spTree>
    <p:extLst>
      <p:ext uri="{BB962C8B-B14F-4D97-AF65-F5344CB8AC3E}">
        <p14:creationId xmlns:p14="http://schemas.microsoft.com/office/powerpoint/2010/main" val="4000331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5A863-CDE4-42E8-9359-D256972160F1}"/>
              </a:ext>
            </a:extLst>
          </p:cNvPr>
          <p:cNvSpPr>
            <a:spLocks noGrp="1"/>
          </p:cNvSpPr>
          <p:nvPr>
            <p:ph type="title"/>
          </p:nvPr>
        </p:nvSpPr>
        <p:spPr>
          <a:xfrm>
            <a:off x="838200" y="172178"/>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檢舉功能及懲處</a:t>
            </a:r>
          </a:p>
        </p:txBody>
      </p:sp>
      <p:pic>
        <p:nvPicPr>
          <p:cNvPr id="4" name="內容版面配置區 4">
            <a:extLst>
              <a:ext uri="{FF2B5EF4-FFF2-40B4-BE49-F238E27FC236}">
                <a16:creationId xmlns:a16="http://schemas.microsoft.com/office/drawing/2014/main" id="{26A8C22D-0EB0-40DA-894D-10854574F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66" y="0"/>
            <a:ext cx="1905000" cy="1905000"/>
          </a:xfrm>
          <a:prstGeom prst="rect">
            <a:avLst/>
          </a:prstGeom>
        </p:spPr>
      </p:pic>
      <p:pic>
        <p:nvPicPr>
          <p:cNvPr id="3" name="圖片 2">
            <a:extLst>
              <a:ext uri="{FF2B5EF4-FFF2-40B4-BE49-F238E27FC236}">
                <a16:creationId xmlns:a16="http://schemas.microsoft.com/office/drawing/2014/main" id="{F4F4B152-B2C3-4E81-83A4-B793D72432D9}"/>
              </a:ext>
            </a:extLst>
          </p:cNvPr>
          <p:cNvPicPr>
            <a:picLocks noChangeAspect="1"/>
          </p:cNvPicPr>
          <p:nvPr/>
        </p:nvPicPr>
        <p:blipFill>
          <a:blip r:embed="rId3"/>
          <a:stretch>
            <a:fillRect/>
          </a:stretch>
        </p:blipFill>
        <p:spPr>
          <a:xfrm>
            <a:off x="469783" y="1657132"/>
            <a:ext cx="9708859" cy="4849368"/>
          </a:xfrm>
          <a:prstGeom prst="rect">
            <a:avLst/>
          </a:prstGeom>
        </p:spPr>
      </p:pic>
      <p:pic>
        <p:nvPicPr>
          <p:cNvPr id="6" name="圖片 5">
            <a:extLst>
              <a:ext uri="{FF2B5EF4-FFF2-40B4-BE49-F238E27FC236}">
                <a16:creationId xmlns:a16="http://schemas.microsoft.com/office/drawing/2014/main" id="{49C6BDBB-4F98-4152-839C-C12D01112A0F}"/>
              </a:ext>
            </a:extLst>
          </p:cNvPr>
          <p:cNvPicPr>
            <a:picLocks noChangeAspect="1"/>
          </p:cNvPicPr>
          <p:nvPr/>
        </p:nvPicPr>
        <p:blipFill>
          <a:blip r:embed="rId4"/>
          <a:stretch>
            <a:fillRect/>
          </a:stretch>
        </p:blipFill>
        <p:spPr>
          <a:xfrm>
            <a:off x="4337108" y="3962069"/>
            <a:ext cx="3698132" cy="2047180"/>
          </a:xfrm>
          <a:prstGeom prst="rect">
            <a:avLst/>
          </a:prstGeom>
        </p:spPr>
      </p:pic>
      <p:sp>
        <p:nvSpPr>
          <p:cNvPr id="7" name="矩形 6">
            <a:extLst>
              <a:ext uri="{FF2B5EF4-FFF2-40B4-BE49-F238E27FC236}">
                <a16:creationId xmlns:a16="http://schemas.microsoft.com/office/drawing/2014/main" id="{80EBC449-52E1-40B3-BE96-E40BD5EA6A70}"/>
              </a:ext>
            </a:extLst>
          </p:cNvPr>
          <p:cNvSpPr/>
          <p:nvPr/>
        </p:nvSpPr>
        <p:spPr>
          <a:xfrm>
            <a:off x="8791662" y="3429000"/>
            <a:ext cx="545285" cy="295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E0192EFC-AC15-4A95-BBC8-F3FD8458E34E}"/>
              </a:ext>
            </a:extLst>
          </p:cNvPr>
          <p:cNvCxnSpPr>
            <a:cxnSpLocks/>
          </p:cNvCxnSpPr>
          <p:nvPr/>
        </p:nvCxnSpPr>
        <p:spPr>
          <a:xfrm flipH="1">
            <a:off x="8154099" y="3825380"/>
            <a:ext cx="570452" cy="4446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D6DA1B1F-9F08-4843-AE51-0FC79F7F7C09}"/>
              </a:ext>
            </a:extLst>
          </p:cNvPr>
          <p:cNvSpPr txBox="1"/>
          <p:nvPr/>
        </p:nvSpPr>
        <p:spPr>
          <a:xfrm>
            <a:off x="8059357" y="4318351"/>
            <a:ext cx="2024209" cy="923330"/>
          </a:xfrm>
          <a:prstGeom prst="rect">
            <a:avLst/>
          </a:prstGeom>
          <a:noFill/>
        </p:spPr>
        <p:txBody>
          <a:bodyPr vert="horz" wrap="square" rtlCol="0">
            <a:spAutoFit/>
          </a:bodyPr>
          <a:lstStyle/>
          <a:p>
            <a:pPr algn="l"/>
            <a:r>
              <a:rPr lang="zh-TW" altLang="en-US" dirty="0">
                <a:solidFill>
                  <a:srgbClr val="FF0000"/>
                </a:solidFill>
                <a:latin typeface="微軟正黑體" panose="020B0604030504040204" pitchFamily="34" charset="-120"/>
                <a:ea typeface="微軟正黑體" panose="020B0604030504040204" pitchFamily="34" charset="-120"/>
              </a:rPr>
              <a:t>可即時刪除違規文章及對違規會員做出懲處</a:t>
            </a:r>
          </a:p>
        </p:txBody>
      </p:sp>
    </p:spTree>
    <p:extLst>
      <p:ext uri="{BB962C8B-B14F-4D97-AF65-F5344CB8AC3E}">
        <p14:creationId xmlns:p14="http://schemas.microsoft.com/office/powerpoint/2010/main" val="240113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網站架構</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
        <p:nvSpPr>
          <p:cNvPr id="49" name="文字方塊 48">
            <a:extLst>
              <a:ext uri="{FF2B5EF4-FFF2-40B4-BE49-F238E27FC236}">
                <a16:creationId xmlns:a16="http://schemas.microsoft.com/office/drawing/2014/main" id="{D034975F-4FA2-4619-A5B5-0A3C0D0C7CA8}"/>
              </a:ext>
            </a:extLst>
          </p:cNvPr>
          <p:cNvSpPr txBox="1"/>
          <p:nvPr/>
        </p:nvSpPr>
        <p:spPr>
          <a:xfrm rot="16200000">
            <a:off x="10377520" y="1455658"/>
            <a:ext cx="461665" cy="101566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後台管理</a:t>
            </a:r>
          </a:p>
        </p:txBody>
      </p:sp>
      <p:sp>
        <p:nvSpPr>
          <p:cNvPr id="14" name="矩形: 剪去對角角落 13">
            <a:extLst>
              <a:ext uri="{FF2B5EF4-FFF2-40B4-BE49-F238E27FC236}">
                <a16:creationId xmlns:a16="http://schemas.microsoft.com/office/drawing/2014/main" id="{7890E4B9-5147-4685-9137-ABD53A2C50F2}"/>
              </a:ext>
            </a:extLst>
          </p:cNvPr>
          <p:cNvSpPr/>
          <p:nvPr/>
        </p:nvSpPr>
        <p:spPr>
          <a:xfrm>
            <a:off x="9682508" y="3363986"/>
            <a:ext cx="2132181" cy="3141167"/>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rPr>
              <a:t>⮚</a:t>
            </a:r>
            <a:r>
              <a:rPr lang="zh-TW" altLang="en-US" dirty="0">
                <a:solidFill>
                  <a:schemeClr val="bg1"/>
                </a:solidFill>
                <a:latin typeface="微軟正黑體" panose="020B0604030504040204" pitchFamily="34" charset="-120"/>
                <a:ea typeface="微軟正黑體" panose="020B0604030504040204" pitchFamily="34" charset="-120"/>
              </a:rPr>
              <a:t>會員管理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⮚論壇管理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⮚委託管理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⮚商城管理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⮚即時響應系統</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11" name="矩形: 剪去對角角落 10">
            <a:extLst>
              <a:ext uri="{FF2B5EF4-FFF2-40B4-BE49-F238E27FC236}">
                <a16:creationId xmlns:a16="http://schemas.microsoft.com/office/drawing/2014/main" id="{2D5B58A0-B617-4746-ACCD-7152333FCE46}"/>
              </a:ext>
            </a:extLst>
          </p:cNvPr>
          <p:cNvSpPr/>
          <p:nvPr/>
        </p:nvSpPr>
        <p:spPr>
          <a:xfrm>
            <a:off x="7380589" y="3363986"/>
            <a:ext cx="2132181" cy="3141166"/>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rPr>
              <a:t>⮚商品上架</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⮚購物系統</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⮚廣告推播</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⮚訂單紀錄</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⮚商品紀錄</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a:t>
            </a:r>
            <a:r>
              <a:rPr lang="en-US" altLang="zh-TW" dirty="0">
                <a:solidFill>
                  <a:schemeClr val="bg1"/>
                </a:solidFill>
                <a:latin typeface="微軟正黑體" panose="020B0604030504040204" pitchFamily="34" charset="-120"/>
                <a:ea typeface="微軟正黑體" panose="020B0604030504040204" pitchFamily="34" charset="-120"/>
              </a:rPr>
              <a:t>AI</a:t>
            </a:r>
            <a:r>
              <a:rPr lang="zh-TW" altLang="en-US" dirty="0">
                <a:solidFill>
                  <a:schemeClr val="bg1"/>
                </a:solidFill>
                <a:latin typeface="微軟正黑體" panose="020B0604030504040204" pitchFamily="34" charset="-120"/>
                <a:ea typeface="微軟正黑體" panose="020B0604030504040204" pitchFamily="34" charset="-120"/>
              </a:rPr>
              <a:t>仲裁影像</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12" name="文字方塊 11">
            <a:extLst>
              <a:ext uri="{FF2B5EF4-FFF2-40B4-BE49-F238E27FC236}">
                <a16:creationId xmlns:a16="http://schemas.microsoft.com/office/drawing/2014/main" id="{B399EDBC-7899-4CD1-A772-026E10B83741}"/>
              </a:ext>
            </a:extLst>
          </p:cNvPr>
          <p:cNvSpPr txBox="1"/>
          <p:nvPr/>
        </p:nvSpPr>
        <p:spPr>
          <a:xfrm rot="16200000">
            <a:off x="7998657" y="1199178"/>
            <a:ext cx="615553" cy="1528624"/>
          </a:xfrm>
          <a:prstGeom prst="rect">
            <a:avLst/>
          </a:prstGeom>
          <a:noFill/>
        </p:spPr>
        <p:txBody>
          <a:bodyPr vert="eaVert" wrap="none" rtlCol="0">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商城系統</a:t>
            </a:r>
          </a:p>
        </p:txBody>
      </p:sp>
      <p:sp>
        <p:nvSpPr>
          <p:cNvPr id="15" name="矩形: 剪去對角角落 14">
            <a:extLst>
              <a:ext uri="{FF2B5EF4-FFF2-40B4-BE49-F238E27FC236}">
                <a16:creationId xmlns:a16="http://schemas.microsoft.com/office/drawing/2014/main" id="{0C59637E-1BAD-4BFA-B6BD-FEA17C8B7F82}"/>
              </a:ext>
            </a:extLst>
          </p:cNvPr>
          <p:cNvSpPr/>
          <p:nvPr/>
        </p:nvSpPr>
        <p:spPr>
          <a:xfrm>
            <a:off x="5078670" y="3363986"/>
            <a:ext cx="2132181" cy="3141165"/>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rPr>
              <a:t>⮚委託搜尋</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⮚瀏覽紀錄</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⮚喜好推播</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⮚接發委託</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a:t>
            </a:r>
            <a:r>
              <a:rPr lang="en-US" altLang="zh-TW" dirty="0">
                <a:solidFill>
                  <a:schemeClr val="bg1"/>
                </a:solidFill>
                <a:latin typeface="微軟正黑體" panose="020B0604030504040204" pitchFamily="34" charset="-120"/>
                <a:ea typeface="微軟正黑體" panose="020B0604030504040204" pitchFamily="34" charset="-120"/>
              </a:rPr>
              <a:t>AI</a:t>
            </a:r>
            <a:r>
              <a:rPr lang="zh-TW" altLang="en-US" dirty="0">
                <a:solidFill>
                  <a:schemeClr val="bg1"/>
                </a:solidFill>
                <a:latin typeface="微軟正黑體" panose="020B0604030504040204" pitchFamily="34" charset="-120"/>
                <a:ea typeface="微軟正黑體" panose="020B0604030504040204" pitchFamily="34" charset="-120"/>
              </a:rPr>
              <a:t>生成文字</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⮚即時通知</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16" name="文字方塊 15">
            <a:extLst>
              <a:ext uri="{FF2B5EF4-FFF2-40B4-BE49-F238E27FC236}">
                <a16:creationId xmlns:a16="http://schemas.microsoft.com/office/drawing/2014/main" id="{CAAC06AB-4588-456F-B228-0A53ABEE60A7}"/>
              </a:ext>
            </a:extLst>
          </p:cNvPr>
          <p:cNvSpPr txBox="1"/>
          <p:nvPr/>
        </p:nvSpPr>
        <p:spPr>
          <a:xfrm rot="16200000">
            <a:off x="5656380" y="1182166"/>
            <a:ext cx="615553" cy="1528624"/>
          </a:xfrm>
          <a:prstGeom prst="rect">
            <a:avLst/>
          </a:prstGeom>
          <a:noFill/>
        </p:spPr>
        <p:txBody>
          <a:bodyPr vert="eaVert" wrap="none" rtlCol="0">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委託系統</a:t>
            </a:r>
          </a:p>
        </p:txBody>
      </p:sp>
      <p:sp>
        <p:nvSpPr>
          <p:cNvPr id="17" name="矩形: 剪去對角角落 16">
            <a:extLst>
              <a:ext uri="{FF2B5EF4-FFF2-40B4-BE49-F238E27FC236}">
                <a16:creationId xmlns:a16="http://schemas.microsoft.com/office/drawing/2014/main" id="{7EB9FAE6-DC28-4E43-B20C-7D35E847D658}"/>
              </a:ext>
            </a:extLst>
          </p:cNvPr>
          <p:cNvSpPr/>
          <p:nvPr/>
        </p:nvSpPr>
        <p:spPr>
          <a:xfrm>
            <a:off x="2747596" y="3363986"/>
            <a:ext cx="2132181" cy="3133600"/>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rPr>
              <a:t>⮚版面搜尋</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⮚廣告輪播</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⮚發文、回文</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⮚喜愛、分享</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⮚人氣系統</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⮚版面分類</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18" name="文字方塊 17">
            <a:extLst>
              <a:ext uri="{FF2B5EF4-FFF2-40B4-BE49-F238E27FC236}">
                <a16:creationId xmlns:a16="http://schemas.microsoft.com/office/drawing/2014/main" id="{8D1717FA-4789-4B2E-A9D3-DC0F69E8A5E6}"/>
              </a:ext>
            </a:extLst>
          </p:cNvPr>
          <p:cNvSpPr txBox="1"/>
          <p:nvPr/>
        </p:nvSpPr>
        <p:spPr>
          <a:xfrm rot="16200000">
            <a:off x="3423684" y="1171274"/>
            <a:ext cx="615553" cy="1528624"/>
          </a:xfrm>
          <a:prstGeom prst="rect">
            <a:avLst/>
          </a:prstGeom>
          <a:noFill/>
        </p:spPr>
        <p:txBody>
          <a:bodyPr vert="eaVert" wrap="none" rtlCol="0">
            <a:spAutoFit/>
          </a:bodyPr>
          <a:lstStyle/>
          <a:p>
            <a:r>
              <a:rPr lang="zh-TW" altLang="en-US" sz="2800" dirty="0">
                <a:solidFill>
                  <a:schemeClr val="bg1"/>
                </a:solidFill>
                <a:latin typeface="微軟正黑體" panose="020B0604030504040204" pitchFamily="34" charset="-120"/>
                <a:ea typeface="微軟正黑體" panose="020B0604030504040204" pitchFamily="34" charset="-120"/>
              </a:rPr>
              <a:t>論壇系統</a:t>
            </a:r>
          </a:p>
        </p:txBody>
      </p:sp>
      <p:sp>
        <p:nvSpPr>
          <p:cNvPr id="19" name="矩形: 剪去對角角落 18">
            <a:extLst>
              <a:ext uri="{FF2B5EF4-FFF2-40B4-BE49-F238E27FC236}">
                <a16:creationId xmlns:a16="http://schemas.microsoft.com/office/drawing/2014/main" id="{94CAD06E-5672-4122-9EC5-11032DDAE898}"/>
              </a:ext>
            </a:extLst>
          </p:cNvPr>
          <p:cNvSpPr/>
          <p:nvPr/>
        </p:nvSpPr>
        <p:spPr>
          <a:xfrm>
            <a:off x="445677" y="3363986"/>
            <a:ext cx="2132181" cy="3133600"/>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latin typeface="微軟正黑體" panose="020B0604030504040204" pitchFamily="34" charset="-120"/>
                <a:ea typeface="微軟正黑體" panose="020B0604030504040204" pitchFamily="34" charset="-120"/>
              </a:rPr>
              <a:t>⮚註冊、登入</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⮚帳號管理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⮚個人空間</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⮚即時聊天</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a:solidFill>
                  <a:schemeClr val="bg1"/>
                </a:solidFill>
                <a:latin typeface="微軟正黑體" panose="020B0604030504040204" pitchFamily="34" charset="-120"/>
                <a:ea typeface="微軟正黑體" panose="020B0604030504040204" pitchFamily="34" charset="-120"/>
              </a:rPr>
              <a:t>⮚全站連接</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20" name="文字方塊 19">
            <a:extLst>
              <a:ext uri="{FF2B5EF4-FFF2-40B4-BE49-F238E27FC236}">
                <a16:creationId xmlns:a16="http://schemas.microsoft.com/office/drawing/2014/main" id="{9D971376-81EC-4D01-98F0-E04FE55C7147}"/>
              </a:ext>
            </a:extLst>
          </p:cNvPr>
          <p:cNvSpPr txBox="1"/>
          <p:nvPr/>
        </p:nvSpPr>
        <p:spPr>
          <a:xfrm rot="16200000">
            <a:off x="1107987" y="1413562"/>
            <a:ext cx="461665" cy="101566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前台主頁</a:t>
            </a:r>
          </a:p>
        </p:txBody>
      </p:sp>
      <p:sp>
        <p:nvSpPr>
          <p:cNvPr id="3" name="箭號: 弧形下彎 2">
            <a:extLst>
              <a:ext uri="{FF2B5EF4-FFF2-40B4-BE49-F238E27FC236}">
                <a16:creationId xmlns:a16="http://schemas.microsoft.com/office/drawing/2014/main" id="{56161A47-00A2-4B9E-B5BA-4696EFAD65CB}"/>
              </a:ext>
            </a:extLst>
          </p:cNvPr>
          <p:cNvSpPr/>
          <p:nvPr/>
        </p:nvSpPr>
        <p:spPr>
          <a:xfrm>
            <a:off x="1907758" y="2382136"/>
            <a:ext cx="1346635" cy="4244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箭號: 弧形下彎 20">
            <a:extLst>
              <a:ext uri="{FF2B5EF4-FFF2-40B4-BE49-F238E27FC236}">
                <a16:creationId xmlns:a16="http://schemas.microsoft.com/office/drawing/2014/main" id="{E33B705F-ACB3-41CB-8324-BD886F3CC613}"/>
              </a:ext>
            </a:extLst>
          </p:cNvPr>
          <p:cNvSpPr/>
          <p:nvPr/>
        </p:nvSpPr>
        <p:spPr>
          <a:xfrm>
            <a:off x="4318703" y="2382135"/>
            <a:ext cx="1346635" cy="4244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2" name="箭號: 弧形下彎 21">
            <a:extLst>
              <a:ext uri="{FF2B5EF4-FFF2-40B4-BE49-F238E27FC236}">
                <a16:creationId xmlns:a16="http://schemas.microsoft.com/office/drawing/2014/main" id="{9AC755F6-7692-47A2-B0A4-F009C90DA0D9}"/>
              </a:ext>
            </a:extLst>
          </p:cNvPr>
          <p:cNvSpPr/>
          <p:nvPr/>
        </p:nvSpPr>
        <p:spPr>
          <a:xfrm>
            <a:off x="6537533" y="2382135"/>
            <a:ext cx="1346635" cy="4244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4" name="文字方塊 23">
            <a:extLst>
              <a:ext uri="{FF2B5EF4-FFF2-40B4-BE49-F238E27FC236}">
                <a16:creationId xmlns:a16="http://schemas.microsoft.com/office/drawing/2014/main" id="{44CD71AD-B1B4-4099-84E8-5118113A2380}"/>
              </a:ext>
            </a:extLst>
          </p:cNvPr>
          <p:cNvSpPr txBox="1"/>
          <p:nvPr/>
        </p:nvSpPr>
        <p:spPr>
          <a:xfrm rot="16200000">
            <a:off x="2347025" y="1963813"/>
            <a:ext cx="461665" cy="203517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加入網站</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參予討論</a:t>
            </a:r>
          </a:p>
        </p:txBody>
      </p:sp>
      <p:sp>
        <p:nvSpPr>
          <p:cNvPr id="25" name="文字方塊 24">
            <a:extLst>
              <a:ext uri="{FF2B5EF4-FFF2-40B4-BE49-F238E27FC236}">
                <a16:creationId xmlns:a16="http://schemas.microsoft.com/office/drawing/2014/main" id="{5D7F1DCA-C694-42D5-9E00-F5217CE6994F}"/>
              </a:ext>
            </a:extLst>
          </p:cNvPr>
          <p:cNvSpPr txBox="1"/>
          <p:nvPr/>
        </p:nvSpPr>
        <p:spPr>
          <a:xfrm rot="16200000">
            <a:off x="4761187" y="1963812"/>
            <a:ext cx="461665" cy="203517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發現興趣</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發揮創意</a:t>
            </a:r>
          </a:p>
        </p:txBody>
      </p:sp>
      <p:sp>
        <p:nvSpPr>
          <p:cNvPr id="26" name="文字方塊 25">
            <a:extLst>
              <a:ext uri="{FF2B5EF4-FFF2-40B4-BE49-F238E27FC236}">
                <a16:creationId xmlns:a16="http://schemas.microsoft.com/office/drawing/2014/main" id="{396A4D14-B811-4743-97F1-B58ADB82508F}"/>
              </a:ext>
            </a:extLst>
          </p:cNvPr>
          <p:cNvSpPr txBox="1"/>
          <p:nvPr/>
        </p:nvSpPr>
        <p:spPr>
          <a:xfrm rot="16200000">
            <a:off x="6980017" y="1960452"/>
            <a:ext cx="461665" cy="203517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上架成果</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購買新品</a:t>
            </a:r>
          </a:p>
        </p:txBody>
      </p:sp>
      <p:sp>
        <p:nvSpPr>
          <p:cNvPr id="28" name="文字方塊 27">
            <a:extLst>
              <a:ext uri="{FF2B5EF4-FFF2-40B4-BE49-F238E27FC236}">
                <a16:creationId xmlns:a16="http://schemas.microsoft.com/office/drawing/2014/main" id="{8895422C-93B4-40CE-A302-265139004042}"/>
              </a:ext>
            </a:extLst>
          </p:cNvPr>
          <p:cNvSpPr txBox="1"/>
          <p:nvPr/>
        </p:nvSpPr>
        <p:spPr>
          <a:xfrm rot="16200000">
            <a:off x="10517765" y="1931502"/>
            <a:ext cx="461665" cy="203517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控管全局</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維護運營</a:t>
            </a:r>
          </a:p>
        </p:txBody>
      </p:sp>
    </p:spTree>
    <p:extLst>
      <p:ext uri="{BB962C8B-B14F-4D97-AF65-F5344CB8AC3E}">
        <p14:creationId xmlns:p14="http://schemas.microsoft.com/office/powerpoint/2010/main" val="364133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圓角化對角角落 9"/>
          <p:cNvSpPr/>
          <p:nvPr/>
        </p:nvSpPr>
        <p:spPr>
          <a:xfrm>
            <a:off x="8568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5" name="矩形: 圓角化對角角落 10"/>
          <p:cNvSpPr/>
          <p:nvPr/>
        </p:nvSpPr>
        <p:spPr>
          <a:xfrm>
            <a:off x="311472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6" name="矩形: 圓角化對角角落 11"/>
          <p:cNvSpPr/>
          <p:nvPr/>
        </p:nvSpPr>
        <p:spPr>
          <a:xfrm>
            <a:off x="614376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ts val="1400"/>
              </a:lnSpc>
            </a:pPr>
            <a:endParaRPr lang="en-US" sz="1800" b="0" strike="noStrike" spc="-1">
              <a:latin typeface="Arial"/>
            </a:endParaRPr>
          </a:p>
          <a:p>
            <a:pPr>
              <a:lnSpc>
                <a:spcPct val="100000"/>
              </a:lnSpc>
            </a:pPr>
            <a:endParaRPr lang="en-US" sz="1800" b="0" strike="noStrike" spc="-1">
              <a:latin typeface="Arial"/>
            </a:endParaRPr>
          </a:p>
        </p:txBody>
      </p:sp>
      <p:sp>
        <p:nvSpPr>
          <p:cNvPr id="147" name="矩形: 圓角化對角角落 12"/>
          <p:cNvSpPr/>
          <p:nvPr/>
        </p:nvSpPr>
        <p:spPr>
          <a:xfrm>
            <a:off x="917244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8" name="矩形 147"/>
          <p:cNvSpPr/>
          <p:nvPr/>
        </p:nvSpPr>
        <p:spPr>
          <a:xfrm>
            <a:off x="85680" y="3600000"/>
            <a:ext cx="21168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dirty="0">
                <a:solidFill>
                  <a:srgbClr val="FFFFFF"/>
                </a:solidFill>
                <a:latin typeface="微軟正黑體" panose="020B0604030504040204" pitchFamily="34" charset="-120"/>
                <a:ea typeface="微軟正黑體" panose="020B0604030504040204" pitchFamily="34" charset="-120"/>
              </a:rPr>
              <a:t>組長 </a:t>
            </a:r>
            <a:r>
              <a:rPr lang="en-US" sz="2400" b="1" strike="noStrike" spc="-1" dirty="0">
                <a:solidFill>
                  <a:srgbClr val="FFFFFF"/>
                </a:solidFill>
                <a:latin typeface="微軟正黑體" panose="020B0604030504040204" pitchFamily="34" charset="-120"/>
                <a:ea typeface="微軟正黑體" panose="020B0604030504040204" pitchFamily="34" charset="-120"/>
              </a:rPr>
              <a:t>: </a:t>
            </a:r>
            <a:r>
              <a:rPr lang="zh-TW" sz="2400" b="1" strike="noStrike" spc="-1" dirty="0">
                <a:solidFill>
                  <a:srgbClr val="FFFFFF"/>
                </a:solidFill>
                <a:latin typeface="微軟正黑體" panose="020B0604030504040204" pitchFamily="34" charset="-120"/>
                <a:ea typeface="微軟正黑體" panose="020B0604030504040204" pitchFamily="34" charset="-120"/>
              </a:rPr>
              <a:t>李彥霖</a:t>
            </a:r>
            <a:endParaRPr lang="en-US" sz="2400" b="0" strike="noStrike" spc="-1" dirty="0">
              <a:latin typeface="微軟正黑體" panose="020B0604030504040204" pitchFamily="34" charset="-120"/>
              <a:ea typeface="微軟正黑體" panose="020B0604030504040204" pitchFamily="34" charset="-120"/>
            </a:endParaRPr>
          </a:p>
        </p:txBody>
      </p:sp>
      <p:sp>
        <p:nvSpPr>
          <p:cNvPr id="149" name="矩形 3"/>
          <p:cNvSpPr/>
          <p:nvPr/>
        </p:nvSpPr>
        <p:spPr>
          <a:xfrm>
            <a:off x="-180" y="1427840"/>
            <a:ext cx="12191400" cy="195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pic>
        <p:nvPicPr>
          <p:cNvPr id="150" name="圖片 4"/>
          <p:cNvPicPr/>
          <p:nvPr/>
        </p:nvPicPr>
        <p:blipFill>
          <a:blip r:embed="rId2"/>
          <a:stretch/>
        </p:blipFill>
        <p:spPr>
          <a:xfrm>
            <a:off x="2757600" y="96120"/>
            <a:ext cx="1328040" cy="1328040"/>
          </a:xfrm>
          <a:prstGeom prst="rect">
            <a:avLst/>
          </a:prstGeom>
          <a:ln w="0">
            <a:noFill/>
          </a:ln>
        </p:spPr>
      </p:pic>
      <p:sp>
        <p:nvSpPr>
          <p:cNvPr id="151" name="PlaceHolder 1"/>
          <p:cNvSpPr>
            <a:spLocks noGrp="1"/>
          </p:cNvSpPr>
          <p:nvPr>
            <p:ph type="title"/>
          </p:nvPr>
        </p:nvSpPr>
        <p:spPr>
          <a:xfrm>
            <a:off x="838080" y="101880"/>
            <a:ext cx="10514880" cy="1324800"/>
          </a:xfrm>
          <a:prstGeom prst="rect">
            <a:avLst/>
          </a:prstGeom>
          <a:noFill/>
          <a:ln w="0">
            <a:noFill/>
          </a:ln>
        </p:spPr>
        <p:txBody>
          <a:bodyPr lIns="90000" tIns="45000" rIns="90000" bIns="45000" anchor="ctr">
            <a:noAutofit/>
          </a:bodyPr>
          <a:lstStyle/>
          <a:p>
            <a:pPr algn="ctr">
              <a:lnSpc>
                <a:spcPct val="90000"/>
              </a:lnSpc>
            </a:pPr>
            <a:r>
              <a:rPr lang="zh-TW" sz="4400" b="0" strike="noStrike" spc="-1" dirty="0">
                <a:solidFill>
                  <a:srgbClr val="FFFFFF"/>
                </a:solidFill>
                <a:latin typeface="微軟正黑體" panose="020B0604030504040204" pitchFamily="34" charset="-120"/>
                <a:ea typeface="微軟正黑體" panose="020B0604030504040204" pitchFamily="34" charset="-120"/>
              </a:rPr>
              <a:t>組員介紹</a:t>
            </a:r>
            <a:endParaRPr lang="en-US" sz="4400" b="0" strike="noStrike" spc="-1" dirty="0">
              <a:latin typeface="微軟正黑體" panose="020B0604030504040204" pitchFamily="34" charset="-120"/>
              <a:ea typeface="微軟正黑體" panose="020B0604030504040204" pitchFamily="34" charset="-120"/>
            </a:endParaRPr>
          </a:p>
        </p:txBody>
      </p:sp>
      <p:sp>
        <p:nvSpPr>
          <p:cNvPr id="153" name="矩形 152"/>
          <p:cNvSpPr/>
          <p:nvPr/>
        </p:nvSpPr>
        <p:spPr>
          <a:xfrm>
            <a:off x="3177360" y="4019859"/>
            <a:ext cx="2750400" cy="21018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a:ea typeface="微軟正黑體"/>
              </a:rPr>
              <a:t>專案首頁</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專案寄信功能</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會員註冊</a:t>
            </a:r>
            <a:r>
              <a:rPr lang="en-US" sz="1800" b="0" strike="noStrike" spc="-1" dirty="0">
                <a:solidFill>
                  <a:schemeClr val="bg1"/>
                </a:solidFill>
                <a:latin typeface="微軟正黑體"/>
                <a:ea typeface="微軟正黑體"/>
              </a:rPr>
              <a:t>/</a:t>
            </a:r>
            <a:r>
              <a:rPr lang="zh-TW" sz="1800" b="0" strike="noStrike" spc="-1" dirty="0">
                <a:solidFill>
                  <a:schemeClr val="bg1"/>
                </a:solidFill>
                <a:latin typeface="微軟正黑體"/>
                <a:ea typeface="微軟正黑體"/>
              </a:rPr>
              <a:t>修改</a:t>
            </a:r>
            <a:r>
              <a:rPr lang="en-US" sz="1800" b="0" strike="noStrike" spc="-1" dirty="0">
                <a:solidFill>
                  <a:schemeClr val="bg1"/>
                </a:solidFill>
                <a:latin typeface="微軟正黑體"/>
                <a:ea typeface="微軟正黑體"/>
              </a:rPr>
              <a:t>/</a:t>
            </a:r>
            <a:r>
              <a:rPr lang="zh-TW" sz="1800" b="0" strike="noStrike" spc="-1" dirty="0">
                <a:solidFill>
                  <a:schemeClr val="bg1"/>
                </a:solidFill>
                <a:latin typeface="微軟正黑體"/>
                <a:ea typeface="微軟正黑體"/>
              </a:rPr>
              <a:t>資料驗證</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會員作品新增</a:t>
            </a:r>
            <a:r>
              <a:rPr lang="en-US" sz="1800" b="0" strike="noStrike" spc="-1" dirty="0">
                <a:solidFill>
                  <a:schemeClr val="bg1"/>
                </a:solidFill>
                <a:latin typeface="微軟正黑體"/>
                <a:ea typeface="微軟正黑體"/>
              </a:rPr>
              <a:t>/</a:t>
            </a:r>
            <a:r>
              <a:rPr lang="zh-TW" sz="1800" b="0" strike="noStrike" spc="-1" dirty="0">
                <a:solidFill>
                  <a:schemeClr val="bg1"/>
                </a:solidFill>
                <a:latin typeface="微軟正黑體"/>
                <a:ea typeface="微軟正黑體"/>
              </a:rPr>
              <a:t>修改</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會員個人頁面呈現</a:t>
            </a:r>
            <a:endParaRPr lang="en-US" sz="1800" b="0" strike="noStrike" spc="-1" dirty="0">
              <a:solidFill>
                <a:schemeClr val="bg1"/>
              </a:solidFill>
              <a:latin typeface="Arial"/>
            </a:endParaRPr>
          </a:p>
        </p:txBody>
      </p:sp>
      <p:sp>
        <p:nvSpPr>
          <p:cNvPr id="154" name="矩形 153"/>
          <p:cNvSpPr/>
          <p:nvPr/>
        </p:nvSpPr>
        <p:spPr>
          <a:xfrm>
            <a:off x="3188676" y="3615746"/>
            <a:ext cx="19440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2400" b="1" strike="noStrike" spc="-1" dirty="0">
                <a:solidFill>
                  <a:schemeClr val="bg1"/>
                </a:solidFill>
                <a:latin typeface="微軟正黑體" panose="020B0604030504040204" pitchFamily="34" charset="-120"/>
                <a:ea typeface="微軟正黑體" panose="020B0604030504040204" pitchFamily="34" charset="-120"/>
              </a:rPr>
              <a:t>組員</a:t>
            </a:r>
            <a:r>
              <a:rPr lang="en-US" sz="2400" b="1" strike="noStrike" spc="-1" dirty="0">
                <a:solidFill>
                  <a:schemeClr val="bg1"/>
                </a:solidFill>
                <a:latin typeface="微軟正黑體" panose="020B0604030504040204" pitchFamily="34" charset="-120"/>
                <a:ea typeface="微軟正黑體" panose="020B0604030504040204" pitchFamily="34" charset="-120"/>
              </a:rPr>
              <a:t>:</a:t>
            </a:r>
            <a:r>
              <a:rPr lang="zh-TW" sz="2400" b="1" strike="noStrike" spc="-1" dirty="0">
                <a:solidFill>
                  <a:schemeClr val="bg1"/>
                </a:solidFill>
                <a:latin typeface="微軟正黑體" panose="020B0604030504040204" pitchFamily="34" charset="-120"/>
                <a:ea typeface="微軟正黑體" panose="020B0604030504040204" pitchFamily="34" charset="-120"/>
              </a:rPr>
              <a:t>黃子倫</a:t>
            </a:r>
            <a:endParaRPr lang="en-US" sz="2400" b="1" strike="noStrike" spc="-1" dirty="0">
              <a:solidFill>
                <a:schemeClr val="bg1"/>
              </a:solidFill>
              <a:latin typeface="微軟正黑體" panose="020B0604030504040204" pitchFamily="34" charset="-120"/>
              <a:ea typeface="微軟正黑體" panose="020B0604030504040204" pitchFamily="34" charset="-120"/>
            </a:endParaRPr>
          </a:p>
        </p:txBody>
      </p:sp>
      <p:pic>
        <p:nvPicPr>
          <p:cNvPr id="155" name="圖片 154"/>
          <p:cNvPicPr/>
          <p:nvPr/>
        </p:nvPicPr>
        <p:blipFill>
          <a:blip r:embed="rId3"/>
          <a:srcRect t="11005" b="20775"/>
          <a:stretch/>
        </p:blipFill>
        <p:spPr>
          <a:xfrm>
            <a:off x="3114720" y="1668240"/>
            <a:ext cx="2875680" cy="1931040"/>
          </a:xfrm>
          <a:prstGeom prst="rect">
            <a:avLst/>
          </a:prstGeom>
          <a:ln w="0">
            <a:noFill/>
          </a:ln>
        </p:spPr>
      </p:pic>
      <p:sp>
        <p:nvSpPr>
          <p:cNvPr id="158" name="矩形 157"/>
          <p:cNvSpPr/>
          <p:nvPr/>
        </p:nvSpPr>
        <p:spPr>
          <a:xfrm>
            <a:off x="6143760" y="3599640"/>
            <a:ext cx="19440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2400" b="1" strike="noStrike" spc="-1" dirty="0">
                <a:solidFill>
                  <a:schemeClr val="bg1"/>
                </a:solidFill>
                <a:latin typeface="微軟正黑體" panose="020B0604030504040204" pitchFamily="34" charset="-120"/>
                <a:ea typeface="微軟正黑體" panose="020B0604030504040204" pitchFamily="34" charset="-120"/>
              </a:rPr>
              <a:t>組員</a:t>
            </a:r>
            <a:r>
              <a:rPr lang="en-US" sz="2400" b="1" strike="noStrike" spc="-1" dirty="0">
                <a:solidFill>
                  <a:schemeClr val="bg1"/>
                </a:solidFill>
                <a:latin typeface="微軟正黑體" panose="020B0604030504040204" pitchFamily="34" charset="-120"/>
                <a:ea typeface="微軟正黑體" panose="020B0604030504040204" pitchFamily="34" charset="-120"/>
              </a:rPr>
              <a:t>:</a:t>
            </a:r>
            <a:r>
              <a:rPr lang="zh-TW" sz="2400" b="1" strike="noStrike" spc="-1" dirty="0">
                <a:solidFill>
                  <a:schemeClr val="bg1"/>
                </a:solidFill>
                <a:latin typeface="微軟正黑體" panose="020B0604030504040204" pitchFamily="34" charset="-120"/>
                <a:ea typeface="微軟正黑體" panose="020B0604030504040204" pitchFamily="34" charset="-120"/>
              </a:rPr>
              <a:t>邱炫嘉</a:t>
            </a:r>
            <a:endParaRPr lang="en-US" sz="2400" b="1" strike="noStrike" spc="-1" dirty="0">
              <a:solidFill>
                <a:schemeClr val="bg1"/>
              </a:solidFill>
              <a:latin typeface="微軟正黑體" panose="020B0604030504040204" pitchFamily="34" charset="-120"/>
              <a:ea typeface="微軟正黑體" panose="020B0604030504040204" pitchFamily="34" charset="-120"/>
            </a:endParaRPr>
          </a:p>
        </p:txBody>
      </p:sp>
      <p:sp>
        <p:nvSpPr>
          <p:cNvPr id="159" name="矩形 158"/>
          <p:cNvSpPr/>
          <p:nvPr/>
        </p:nvSpPr>
        <p:spPr>
          <a:xfrm>
            <a:off x="9172440" y="3599640"/>
            <a:ext cx="19440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dirty="0">
                <a:solidFill>
                  <a:schemeClr val="bg1"/>
                </a:solidFill>
                <a:latin typeface="微軟正黑體"/>
                <a:ea typeface="微軟正黑體"/>
              </a:rPr>
              <a:t>組員</a:t>
            </a:r>
            <a:r>
              <a:rPr lang="en-US" sz="2400" b="1" strike="noStrike" spc="-1" dirty="0">
                <a:solidFill>
                  <a:schemeClr val="bg1"/>
                </a:solidFill>
                <a:latin typeface="微軟正黑體"/>
                <a:ea typeface="微軟正黑體"/>
              </a:rPr>
              <a:t>:</a:t>
            </a:r>
            <a:r>
              <a:rPr lang="zh-TW" sz="2400" b="1" strike="noStrike" spc="-1" dirty="0">
                <a:solidFill>
                  <a:schemeClr val="bg1"/>
                </a:solidFill>
                <a:latin typeface="微軟正黑體"/>
                <a:ea typeface="微軟正黑體"/>
              </a:rPr>
              <a:t>辜克銘</a:t>
            </a:r>
            <a:endParaRPr lang="en-US" sz="2400" b="1" strike="noStrike" spc="-1" dirty="0">
              <a:solidFill>
                <a:schemeClr val="bg1"/>
              </a:solidFill>
              <a:latin typeface="Arial"/>
            </a:endParaRPr>
          </a:p>
        </p:txBody>
      </p:sp>
      <p:sp>
        <p:nvSpPr>
          <p:cNvPr id="160" name="矩形 159"/>
          <p:cNvSpPr/>
          <p:nvPr/>
        </p:nvSpPr>
        <p:spPr>
          <a:xfrm>
            <a:off x="159996" y="4096608"/>
            <a:ext cx="2875680" cy="269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pPr>
            <a:r>
              <a:rPr lang="zh-TW" sz="1800" b="0" strike="noStrike" spc="-1" dirty="0">
                <a:solidFill>
                  <a:schemeClr val="bg1"/>
                </a:solidFill>
                <a:latin typeface="微軟正黑體"/>
                <a:ea typeface="微軟正黑體"/>
              </a:rPr>
              <a:t>後臺管理系統整體</a:t>
            </a:r>
            <a:r>
              <a:rPr lang="en-US" sz="1800" b="0" strike="noStrike" spc="-1" dirty="0">
                <a:solidFill>
                  <a:schemeClr val="bg1"/>
                </a:solidFill>
                <a:latin typeface="微軟正黑體"/>
                <a:ea typeface="微軟正黑體"/>
              </a:rPr>
              <a:t>UI</a:t>
            </a:r>
            <a:endParaRPr lang="en-US" sz="1800" b="0" strike="noStrike" spc="-1" dirty="0">
              <a:solidFill>
                <a:schemeClr val="bg1"/>
              </a:solidFill>
              <a:latin typeface="Arial"/>
            </a:endParaRPr>
          </a:p>
          <a:p>
            <a:pPr algn="just">
              <a:lnSpc>
                <a:spcPct val="100000"/>
              </a:lnSpc>
            </a:pPr>
            <a:r>
              <a:rPr lang="en-US" sz="1800" b="0" strike="noStrike" spc="-1" dirty="0" err="1">
                <a:solidFill>
                  <a:schemeClr val="bg1"/>
                </a:solidFill>
                <a:latin typeface="微軟正黑體"/>
                <a:ea typeface="微軟正黑體"/>
              </a:rPr>
              <a:t>SignalR</a:t>
            </a:r>
            <a:r>
              <a:rPr lang="zh-TW" sz="1800" b="0" strike="noStrike" spc="-1" dirty="0">
                <a:solidFill>
                  <a:schemeClr val="bg1"/>
                </a:solidFill>
                <a:latin typeface="微軟正黑體"/>
                <a:ea typeface="微軟正黑體"/>
              </a:rPr>
              <a:t>即時</a:t>
            </a:r>
            <a:r>
              <a:rPr lang="zh-TW" altLang="en-US" spc="-1" dirty="0">
                <a:solidFill>
                  <a:schemeClr val="bg1"/>
                </a:solidFill>
                <a:latin typeface="微軟正黑體"/>
                <a:ea typeface="微軟正黑體"/>
              </a:rPr>
              <a:t>響應</a:t>
            </a:r>
            <a:r>
              <a:rPr lang="zh-TW" sz="1800" b="0" strike="noStrike" spc="-1" dirty="0">
                <a:solidFill>
                  <a:schemeClr val="bg1"/>
                </a:solidFill>
                <a:latin typeface="微軟正黑體"/>
                <a:ea typeface="微軟正黑體"/>
              </a:rPr>
              <a:t>系統</a:t>
            </a:r>
            <a:endParaRPr lang="en-US" sz="1800" b="0" strike="noStrike" spc="-1" dirty="0">
              <a:solidFill>
                <a:schemeClr val="bg1"/>
              </a:solidFill>
              <a:latin typeface="Arial"/>
            </a:endParaRPr>
          </a:p>
          <a:p>
            <a:pPr algn="just">
              <a:lnSpc>
                <a:spcPct val="100000"/>
              </a:lnSpc>
            </a:pPr>
            <a:r>
              <a:rPr lang="zh-TW" sz="1800" b="0" strike="noStrike" spc="-1" dirty="0">
                <a:solidFill>
                  <a:schemeClr val="bg1"/>
                </a:solidFill>
                <a:latin typeface="微軟正黑體"/>
                <a:ea typeface="微軟正黑體"/>
              </a:rPr>
              <a:t>優惠券設定</a:t>
            </a:r>
            <a:endParaRPr lang="en-US" sz="1800" b="0" strike="noStrike" spc="-1" dirty="0">
              <a:solidFill>
                <a:schemeClr val="bg1"/>
              </a:solidFill>
              <a:latin typeface="Arial"/>
            </a:endParaRPr>
          </a:p>
          <a:p>
            <a:pPr algn="just">
              <a:lnSpc>
                <a:spcPct val="100000"/>
              </a:lnSpc>
            </a:pPr>
            <a:r>
              <a:rPr lang="zh-TW" sz="1800" b="0" strike="noStrike" spc="-1" dirty="0">
                <a:solidFill>
                  <a:schemeClr val="bg1"/>
                </a:solidFill>
                <a:latin typeface="微軟正黑體"/>
                <a:ea typeface="微軟正黑體"/>
              </a:rPr>
              <a:t>廣告設定</a:t>
            </a:r>
            <a:endParaRPr lang="en-US" sz="1800" b="0" strike="noStrike" spc="-1" dirty="0">
              <a:solidFill>
                <a:schemeClr val="bg1"/>
              </a:solidFill>
              <a:latin typeface="Arial"/>
            </a:endParaRPr>
          </a:p>
          <a:p>
            <a:pPr algn="just">
              <a:lnSpc>
                <a:spcPct val="100000"/>
              </a:lnSpc>
            </a:pPr>
            <a:r>
              <a:rPr lang="en-US" altLang="zh-TW" sz="1800" b="0" strike="noStrike" spc="-1" dirty="0">
                <a:solidFill>
                  <a:schemeClr val="bg1"/>
                </a:solidFill>
                <a:latin typeface="Arial"/>
              </a:rPr>
              <a:t>Azure</a:t>
            </a:r>
            <a:r>
              <a:rPr lang="zh-TW" altLang="en-US" spc="-1" dirty="0">
                <a:solidFill>
                  <a:schemeClr val="bg1"/>
                </a:solidFill>
                <a:latin typeface="Arial"/>
              </a:rPr>
              <a:t>內容</a:t>
            </a:r>
            <a:r>
              <a:rPr lang="zh-TW" altLang="en-US" sz="1800" b="0" strike="noStrike" spc="-1" dirty="0">
                <a:solidFill>
                  <a:schemeClr val="bg1"/>
                </a:solidFill>
                <a:latin typeface="Arial"/>
              </a:rPr>
              <a:t>仲裁系統</a:t>
            </a:r>
            <a:endParaRPr lang="en-US" sz="1800" b="0" strike="noStrike" spc="-1" dirty="0">
              <a:solidFill>
                <a:schemeClr val="bg1"/>
              </a:solidFill>
              <a:latin typeface="Arial"/>
            </a:endParaRPr>
          </a:p>
        </p:txBody>
      </p:sp>
      <p:sp>
        <p:nvSpPr>
          <p:cNvPr id="161" name="矩形 160"/>
          <p:cNvSpPr/>
          <p:nvPr/>
        </p:nvSpPr>
        <p:spPr>
          <a:xfrm>
            <a:off x="6163560" y="4019859"/>
            <a:ext cx="2855880" cy="261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a:ea typeface="微軟正黑體"/>
              </a:rPr>
              <a:t>論壇關鍵字搜尋</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論壇部分頁面排版</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按讚</a:t>
            </a:r>
            <a:r>
              <a:rPr lang="zh-TW" altLang="en-US" sz="1800" b="0" strike="noStrike" spc="-1" dirty="0">
                <a:solidFill>
                  <a:schemeClr val="bg1"/>
                </a:solidFill>
                <a:latin typeface="微軟正黑體"/>
                <a:ea typeface="微軟正黑體"/>
              </a:rPr>
              <a:t>功能</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文字編輯器</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檢舉系統</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文章與回覆的新刪修</a:t>
            </a:r>
            <a:endParaRPr lang="en-US" sz="1800" b="0" strike="noStrike" spc="-1" dirty="0">
              <a:solidFill>
                <a:schemeClr val="bg1"/>
              </a:solidFill>
              <a:latin typeface="Arial"/>
            </a:endParaRPr>
          </a:p>
        </p:txBody>
      </p:sp>
      <p:sp>
        <p:nvSpPr>
          <p:cNvPr id="162" name="矩形 161"/>
          <p:cNvSpPr/>
          <p:nvPr/>
        </p:nvSpPr>
        <p:spPr>
          <a:xfrm>
            <a:off x="9264719" y="4019859"/>
            <a:ext cx="2381040" cy="261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a:ea typeface="微軟正黑體"/>
              </a:rPr>
              <a:t>論壇部分頁面排版</a:t>
            </a:r>
            <a:endParaRPr lang="en-US" sz="1800" b="0" strike="noStrike" spc="-1" dirty="0">
              <a:solidFill>
                <a:schemeClr val="bg1"/>
              </a:solidFill>
              <a:latin typeface="Arial"/>
            </a:endParaRPr>
          </a:p>
          <a:p>
            <a:pPr>
              <a:lnSpc>
                <a:spcPct val="100000"/>
              </a:lnSpc>
            </a:pPr>
            <a:r>
              <a:rPr lang="en-US" sz="1800" b="0" strike="noStrike" spc="-1" dirty="0">
                <a:solidFill>
                  <a:schemeClr val="bg1"/>
                </a:solidFill>
                <a:latin typeface="微軟正黑體"/>
                <a:ea typeface="微軟正黑體"/>
              </a:rPr>
              <a:t>line</a:t>
            </a:r>
            <a:r>
              <a:rPr lang="zh-TW" sz="1800" b="0" strike="noStrike" spc="-1" dirty="0">
                <a:solidFill>
                  <a:schemeClr val="bg1"/>
                </a:solidFill>
                <a:latin typeface="微軟正黑體"/>
                <a:ea typeface="微軟正黑體"/>
              </a:rPr>
              <a:t>以及</a:t>
            </a:r>
            <a:r>
              <a:rPr lang="en-US" sz="1800" b="0" strike="noStrike" spc="-1" dirty="0">
                <a:solidFill>
                  <a:schemeClr val="bg1"/>
                </a:solidFill>
                <a:latin typeface="微軟正黑體"/>
                <a:ea typeface="微軟正黑體"/>
              </a:rPr>
              <a:t>FB</a:t>
            </a:r>
            <a:r>
              <a:rPr lang="zh-TW" sz="1800" b="0" strike="noStrike" spc="-1" dirty="0">
                <a:solidFill>
                  <a:schemeClr val="bg1"/>
                </a:solidFill>
                <a:latin typeface="微軟正黑體"/>
                <a:ea typeface="微軟正黑體"/>
              </a:rPr>
              <a:t>分享功能</a:t>
            </a:r>
            <a:endParaRPr lang="en-US" altLang="zh-TW" sz="1800" b="0" strike="noStrike" spc="-1" dirty="0">
              <a:solidFill>
                <a:schemeClr val="bg1"/>
              </a:solidFill>
              <a:latin typeface="微軟正黑體"/>
              <a:ea typeface="微軟正黑體"/>
            </a:endParaRPr>
          </a:p>
          <a:p>
            <a:pPr>
              <a:lnSpc>
                <a:spcPct val="100000"/>
              </a:lnSpc>
            </a:pPr>
            <a:r>
              <a:rPr lang="zh-TW" altLang="en-US" spc="-1" dirty="0">
                <a:solidFill>
                  <a:schemeClr val="bg1"/>
                </a:solidFill>
                <a:latin typeface="微軟正黑體"/>
                <a:ea typeface="微軟正黑體"/>
              </a:rPr>
              <a:t>訂單分析系統</a:t>
            </a:r>
            <a:endParaRPr lang="en-US" altLang="zh-TW" spc="-1" dirty="0">
              <a:solidFill>
                <a:schemeClr val="bg1"/>
              </a:solidFill>
              <a:latin typeface="Arial"/>
              <a:ea typeface="微軟正黑體"/>
            </a:endParaRPr>
          </a:p>
          <a:p>
            <a:pPr>
              <a:lnSpc>
                <a:spcPct val="100000"/>
              </a:lnSpc>
            </a:pPr>
            <a:r>
              <a:rPr lang="zh-TW" altLang="en-US" spc="-1" dirty="0">
                <a:solidFill>
                  <a:schemeClr val="bg1"/>
                </a:solidFill>
                <a:latin typeface="微軟正黑體"/>
                <a:ea typeface="微軟正黑體"/>
              </a:rPr>
              <a:t>論壇文章管理</a:t>
            </a:r>
            <a:endParaRPr lang="en-US" altLang="zh-TW" spc="-1" dirty="0">
              <a:solidFill>
                <a:schemeClr val="bg1"/>
              </a:solidFill>
              <a:latin typeface="微軟正黑體"/>
              <a:ea typeface="微軟正黑體"/>
            </a:endParaRPr>
          </a:p>
          <a:p>
            <a:pPr>
              <a:lnSpc>
                <a:spcPct val="100000"/>
              </a:lnSpc>
            </a:pPr>
            <a:r>
              <a:rPr lang="zh-TW" altLang="en-US" spc="-1" dirty="0">
                <a:solidFill>
                  <a:schemeClr val="bg1"/>
                </a:solidFill>
                <a:latin typeface="微軟正黑體"/>
                <a:ea typeface="微軟正黑體"/>
              </a:rPr>
              <a:t>檢舉系統、會員懲處</a:t>
            </a:r>
            <a:endParaRPr lang="en-US" altLang="zh-TW" spc="-1" dirty="0">
              <a:solidFill>
                <a:schemeClr val="bg1"/>
              </a:solidFill>
              <a:latin typeface="微軟正黑體"/>
              <a:ea typeface="微軟正黑體"/>
            </a:endParaRPr>
          </a:p>
        </p:txBody>
      </p:sp>
      <p:pic>
        <p:nvPicPr>
          <p:cNvPr id="3" name="圖片 2">
            <a:extLst>
              <a:ext uri="{FF2B5EF4-FFF2-40B4-BE49-F238E27FC236}">
                <a16:creationId xmlns:a16="http://schemas.microsoft.com/office/drawing/2014/main" id="{BA83D0EE-E667-4801-95AA-4BCED21E03C5}"/>
              </a:ext>
            </a:extLst>
          </p:cNvPr>
          <p:cNvPicPr>
            <a:picLocks noChangeAspect="1"/>
          </p:cNvPicPr>
          <p:nvPr/>
        </p:nvPicPr>
        <p:blipFill rotWithShape="1">
          <a:blip r:embed="rId4">
            <a:extLst>
              <a:ext uri="{28A0092B-C50C-407E-A947-70E740481C1C}">
                <a14:useLocalDpi xmlns:a14="http://schemas.microsoft.com/office/drawing/2010/main" val="0"/>
              </a:ext>
            </a:extLst>
          </a:blip>
          <a:srcRect t="23895" b="38132"/>
          <a:stretch/>
        </p:blipFill>
        <p:spPr>
          <a:xfrm>
            <a:off x="85680" y="1668240"/>
            <a:ext cx="2887240" cy="1931040"/>
          </a:xfrm>
          <a:prstGeom prst="rect">
            <a:avLst/>
          </a:prstGeom>
        </p:spPr>
      </p:pic>
      <p:pic>
        <p:nvPicPr>
          <p:cNvPr id="5" name="圖片 4">
            <a:extLst>
              <a:ext uri="{FF2B5EF4-FFF2-40B4-BE49-F238E27FC236}">
                <a16:creationId xmlns:a16="http://schemas.microsoft.com/office/drawing/2014/main" id="{705C8699-DFE4-4911-853B-1D37209EDF12}"/>
              </a:ext>
            </a:extLst>
          </p:cNvPr>
          <p:cNvPicPr>
            <a:picLocks noChangeAspect="1"/>
          </p:cNvPicPr>
          <p:nvPr/>
        </p:nvPicPr>
        <p:blipFill rotWithShape="1">
          <a:blip r:embed="rId5">
            <a:extLst>
              <a:ext uri="{28A0092B-C50C-407E-A947-70E740481C1C}">
                <a14:useLocalDpi xmlns:a14="http://schemas.microsoft.com/office/drawing/2010/main" val="0"/>
              </a:ext>
            </a:extLst>
          </a:blip>
          <a:srcRect t="11528" b="35597"/>
          <a:stretch/>
        </p:blipFill>
        <p:spPr>
          <a:xfrm>
            <a:off x="6139032" y="1668240"/>
            <a:ext cx="2886075" cy="1931040"/>
          </a:xfrm>
          <a:prstGeom prst="rect">
            <a:avLst/>
          </a:prstGeom>
        </p:spPr>
      </p:pic>
      <p:pic>
        <p:nvPicPr>
          <p:cNvPr id="7" name="圖片 6">
            <a:extLst>
              <a:ext uri="{FF2B5EF4-FFF2-40B4-BE49-F238E27FC236}">
                <a16:creationId xmlns:a16="http://schemas.microsoft.com/office/drawing/2014/main" id="{8E97AA25-3225-4B4D-933C-ACE50318D5FB}"/>
              </a:ext>
            </a:extLst>
          </p:cNvPr>
          <p:cNvPicPr>
            <a:picLocks noChangeAspect="1"/>
          </p:cNvPicPr>
          <p:nvPr/>
        </p:nvPicPr>
        <p:blipFill rotWithShape="1">
          <a:blip r:embed="rId6">
            <a:extLst>
              <a:ext uri="{28A0092B-C50C-407E-A947-70E740481C1C}">
                <a14:useLocalDpi xmlns:a14="http://schemas.microsoft.com/office/drawing/2010/main" val="0"/>
              </a:ext>
            </a:extLst>
          </a:blip>
          <a:srcRect l="11654" r="11654" b="9198"/>
          <a:stretch/>
        </p:blipFill>
        <p:spPr>
          <a:xfrm>
            <a:off x="9172440" y="1668239"/>
            <a:ext cx="2875680" cy="1931039"/>
          </a:xfrm>
          <a:prstGeom prst="rect">
            <a:avLst/>
          </a:prstGeom>
        </p:spPr>
      </p:pic>
    </p:spTree>
    <p:extLst>
      <p:ext uri="{BB962C8B-B14F-4D97-AF65-F5344CB8AC3E}">
        <p14:creationId xmlns:p14="http://schemas.microsoft.com/office/powerpoint/2010/main" val="289844897"/>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矩形 3"/>
          <p:cNvSpPr/>
          <p:nvPr/>
        </p:nvSpPr>
        <p:spPr>
          <a:xfrm>
            <a:off x="0" y="1427760"/>
            <a:ext cx="12191400" cy="195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pic>
        <p:nvPicPr>
          <p:cNvPr id="164" name="圖片 4"/>
          <p:cNvPicPr/>
          <p:nvPr/>
        </p:nvPicPr>
        <p:blipFill>
          <a:blip r:embed="rId2"/>
          <a:stretch/>
        </p:blipFill>
        <p:spPr>
          <a:xfrm>
            <a:off x="2757600" y="96120"/>
            <a:ext cx="1328040" cy="1328040"/>
          </a:xfrm>
          <a:prstGeom prst="rect">
            <a:avLst/>
          </a:prstGeom>
          <a:ln w="0">
            <a:noFill/>
          </a:ln>
        </p:spPr>
      </p:pic>
      <p:sp>
        <p:nvSpPr>
          <p:cNvPr id="165" name="PlaceHolder 1"/>
          <p:cNvSpPr>
            <a:spLocks noGrp="1"/>
          </p:cNvSpPr>
          <p:nvPr>
            <p:ph type="title"/>
          </p:nvPr>
        </p:nvSpPr>
        <p:spPr>
          <a:xfrm>
            <a:off x="838080" y="101880"/>
            <a:ext cx="10514880" cy="1324800"/>
          </a:xfrm>
          <a:prstGeom prst="rect">
            <a:avLst/>
          </a:prstGeom>
          <a:noFill/>
          <a:ln w="0">
            <a:noFill/>
          </a:ln>
        </p:spPr>
        <p:txBody>
          <a:bodyPr lIns="90000" tIns="45000" rIns="90000" bIns="45000" anchor="ctr">
            <a:noAutofit/>
          </a:bodyPr>
          <a:lstStyle/>
          <a:p>
            <a:pPr algn="ctr">
              <a:lnSpc>
                <a:spcPct val="90000"/>
              </a:lnSpc>
            </a:pPr>
            <a:r>
              <a:rPr lang="zh-TW" sz="4400" b="0" strike="noStrike" spc="-1" dirty="0">
                <a:solidFill>
                  <a:srgbClr val="FFFFFF"/>
                </a:solidFill>
                <a:latin typeface="微軟正黑體" panose="020B0604030504040204" pitchFamily="34" charset="-120"/>
                <a:ea typeface="微軟正黑體" panose="020B0604030504040204" pitchFamily="34" charset="-120"/>
              </a:rPr>
              <a:t>組員介紹</a:t>
            </a:r>
            <a:endParaRPr lang="en-US" sz="4400" b="0" strike="noStrike" spc="-1" dirty="0">
              <a:latin typeface="微軟正黑體" panose="020B0604030504040204" pitchFamily="34" charset="-120"/>
              <a:ea typeface="微軟正黑體" panose="020B0604030504040204" pitchFamily="34" charset="-120"/>
            </a:endParaRPr>
          </a:p>
        </p:txBody>
      </p:sp>
      <p:grpSp>
        <p:nvGrpSpPr>
          <p:cNvPr id="166" name="群組 6"/>
          <p:cNvGrpSpPr/>
          <p:nvPr/>
        </p:nvGrpSpPr>
        <p:grpSpPr>
          <a:xfrm>
            <a:off x="85680" y="1668240"/>
            <a:ext cx="11962440" cy="5040720"/>
            <a:chOff x="85680" y="1668240"/>
            <a:chExt cx="11962440" cy="5040720"/>
          </a:xfrm>
        </p:grpSpPr>
        <p:sp>
          <p:nvSpPr>
            <p:cNvPr id="167" name="矩形: 圓角化對角角落 7"/>
            <p:cNvSpPr/>
            <p:nvPr/>
          </p:nvSpPr>
          <p:spPr>
            <a:xfrm>
              <a:off x="8568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68" name="矩形: 圓角化對角角落 8"/>
            <p:cNvSpPr/>
            <p:nvPr/>
          </p:nvSpPr>
          <p:spPr>
            <a:xfrm>
              <a:off x="311472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69" name="矩形: 圓角化對角角落 9"/>
            <p:cNvSpPr/>
            <p:nvPr/>
          </p:nvSpPr>
          <p:spPr>
            <a:xfrm>
              <a:off x="614376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70" name="矩形: 圓角化對角角落 10"/>
            <p:cNvSpPr/>
            <p:nvPr/>
          </p:nvSpPr>
          <p:spPr>
            <a:xfrm>
              <a:off x="917244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grpSp>
      <p:sp>
        <p:nvSpPr>
          <p:cNvPr id="175" name="矩形 174"/>
          <p:cNvSpPr/>
          <p:nvPr/>
        </p:nvSpPr>
        <p:spPr>
          <a:xfrm>
            <a:off x="86040" y="3600360"/>
            <a:ext cx="21168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a:solidFill>
                  <a:srgbClr val="FFFFFF"/>
                </a:solidFill>
                <a:latin typeface="Arial"/>
                <a:ea typeface="微軟正黑體"/>
              </a:rPr>
              <a:t>組員 </a:t>
            </a:r>
            <a:r>
              <a:rPr lang="en-US" sz="2400" b="1" strike="noStrike" spc="-1">
                <a:solidFill>
                  <a:srgbClr val="FFFFFF"/>
                </a:solidFill>
                <a:latin typeface="Arial"/>
                <a:ea typeface="微軟正黑體"/>
              </a:rPr>
              <a:t>: </a:t>
            </a:r>
            <a:r>
              <a:rPr lang="zh-TW" sz="2400" b="1" strike="noStrike" spc="-1">
                <a:solidFill>
                  <a:srgbClr val="FFFFFF"/>
                </a:solidFill>
                <a:latin typeface="Arial"/>
                <a:ea typeface="微軟正黑體"/>
              </a:rPr>
              <a:t>邊志祥</a:t>
            </a:r>
            <a:endParaRPr lang="en-US" sz="2400" b="0" strike="noStrike" spc="-1">
              <a:latin typeface="Arial"/>
            </a:endParaRPr>
          </a:p>
        </p:txBody>
      </p:sp>
      <p:sp>
        <p:nvSpPr>
          <p:cNvPr id="176" name="矩形 175"/>
          <p:cNvSpPr/>
          <p:nvPr/>
        </p:nvSpPr>
        <p:spPr>
          <a:xfrm>
            <a:off x="3114720" y="3600000"/>
            <a:ext cx="21168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a:solidFill>
                  <a:srgbClr val="FFFFFF"/>
                </a:solidFill>
                <a:latin typeface="Arial"/>
                <a:ea typeface="微軟正黑體"/>
              </a:rPr>
              <a:t>組員</a:t>
            </a:r>
            <a:r>
              <a:rPr lang="en-US" sz="2400" b="1" strike="noStrike" spc="-1">
                <a:solidFill>
                  <a:srgbClr val="FFFFFF"/>
                </a:solidFill>
                <a:latin typeface="Arial"/>
                <a:ea typeface="微軟正黑體"/>
              </a:rPr>
              <a:t> : </a:t>
            </a:r>
            <a:r>
              <a:rPr lang="zh-TW" sz="2400" b="1" strike="noStrike" spc="-1">
                <a:solidFill>
                  <a:srgbClr val="FFFFFF"/>
                </a:solidFill>
                <a:latin typeface="Arial"/>
                <a:ea typeface="微軟正黑體"/>
              </a:rPr>
              <a:t>朱禹丞</a:t>
            </a:r>
            <a:endParaRPr lang="en-US" sz="2400" b="0" strike="noStrike" spc="-1">
              <a:latin typeface="Arial"/>
            </a:endParaRPr>
          </a:p>
        </p:txBody>
      </p:sp>
      <p:sp>
        <p:nvSpPr>
          <p:cNvPr id="177" name="矩形 176"/>
          <p:cNvSpPr/>
          <p:nvPr/>
        </p:nvSpPr>
        <p:spPr>
          <a:xfrm>
            <a:off x="6143760" y="3600000"/>
            <a:ext cx="21168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dirty="0">
                <a:solidFill>
                  <a:srgbClr val="FFFFFF"/>
                </a:solidFill>
                <a:latin typeface="Arial"/>
                <a:ea typeface="微軟正黑體"/>
              </a:rPr>
              <a:t>組員 </a:t>
            </a:r>
            <a:r>
              <a:rPr lang="en-US" sz="2400" b="1" strike="noStrike" spc="-1" dirty="0">
                <a:solidFill>
                  <a:srgbClr val="FFFFFF"/>
                </a:solidFill>
                <a:latin typeface="Arial"/>
                <a:ea typeface="微軟正黑體"/>
              </a:rPr>
              <a:t>: </a:t>
            </a:r>
            <a:r>
              <a:rPr lang="zh-TW" sz="2400" b="1" strike="noStrike" spc="-1" dirty="0">
                <a:solidFill>
                  <a:srgbClr val="FFFFFF"/>
                </a:solidFill>
                <a:latin typeface="微軟正黑體"/>
                <a:ea typeface="微軟正黑體"/>
              </a:rPr>
              <a:t>唐孟宏</a:t>
            </a:r>
            <a:endParaRPr lang="en-US" sz="2400" b="0" strike="noStrike" spc="-1" dirty="0">
              <a:latin typeface="Arial"/>
            </a:endParaRPr>
          </a:p>
        </p:txBody>
      </p:sp>
      <p:sp>
        <p:nvSpPr>
          <p:cNvPr id="178" name="矩形 177"/>
          <p:cNvSpPr/>
          <p:nvPr/>
        </p:nvSpPr>
        <p:spPr>
          <a:xfrm>
            <a:off x="9172440" y="3600000"/>
            <a:ext cx="219312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dirty="0">
                <a:solidFill>
                  <a:srgbClr val="FFFFFF"/>
                </a:solidFill>
                <a:latin typeface="Arial"/>
                <a:ea typeface="微軟正黑體"/>
              </a:rPr>
              <a:t>組員 </a:t>
            </a:r>
            <a:r>
              <a:rPr lang="en-US" sz="2400" b="1" strike="noStrike" spc="-1" dirty="0">
                <a:solidFill>
                  <a:srgbClr val="FFFFFF"/>
                </a:solidFill>
                <a:latin typeface="Arial"/>
                <a:ea typeface="微軟正黑體"/>
              </a:rPr>
              <a:t>: </a:t>
            </a:r>
            <a:r>
              <a:rPr lang="zh-TW" sz="2400" b="1" strike="noStrike" spc="-1" dirty="0">
                <a:solidFill>
                  <a:srgbClr val="FFFFFF"/>
                </a:solidFill>
                <a:latin typeface="Arial"/>
                <a:ea typeface="微軟正黑體"/>
              </a:rPr>
              <a:t>郭語喬 </a:t>
            </a:r>
            <a:endParaRPr lang="en-US" sz="2400" b="0" strike="noStrike" spc="-1" dirty="0">
              <a:latin typeface="Arial"/>
            </a:endParaRPr>
          </a:p>
        </p:txBody>
      </p:sp>
      <p:sp>
        <p:nvSpPr>
          <p:cNvPr id="179" name="矩形 178"/>
          <p:cNvSpPr/>
          <p:nvPr/>
        </p:nvSpPr>
        <p:spPr>
          <a:xfrm>
            <a:off x="6199994" y="3993120"/>
            <a:ext cx="2751480" cy="246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商品上架</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商品修改</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商品</a:t>
            </a:r>
            <a:r>
              <a:rPr lang="zh-TW" altLang="en-US" sz="1800" b="0" strike="noStrike" spc="-1" dirty="0">
                <a:solidFill>
                  <a:schemeClr val="bg1"/>
                </a:solidFill>
                <a:latin typeface="微軟正黑體" panose="020B0604030504040204" pitchFamily="34" charset="-120"/>
                <a:ea typeface="微軟正黑體" panose="020B0604030504040204" pitchFamily="34" charset="-120"/>
              </a:rPr>
              <a:t>多重條件</a:t>
            </a:r>
            <a:r>
              <a:rPr lang="zh-TW" sz="1800" b="0" strike="noStrike" spc="-1" dirty="0">
                <a:solidFill>
                  <a:schemeClr val="bg1"/>
                </a:solidFill>
                <a:latin typeface="微軟正黑體" panose="020B0604030504040204" pitchFamily="34" charset="-120"/>
                <a:ea typeface="微軟正黑體" panose="020B0604030504040204" pitchFamily="34" charset="-120"/>
              </a:rPr>
              <a:t>搜尋</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最愛清單</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推薦商品</a:t>
            </a:r>
            <a:endParaRPr lang="en-US" altLang="zh-TW"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近期瀏覽</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endParaRPr lang="en-US" sz="1800" b="0" strike="noStrike" spc="-1" dirty="0">
              <a:solidFill>
                <a:schemeClr val="bg1"/>
              </a:solidFill>
              <a:latin typeface="Arial"/>
            </a:endParaRPr>
          </a:p>
        </p:txBody>
      </p:sp>
      <p:sp>
        <p:nvSpPr>
          <p:cNvPr id="180" name="矩形 179"/>
          <p:cNvSpPr/>
          <p:nvPr/>
        </p:nvSpPr>
        <p:spPr>
          <a:xfrm>
            <a:off x="9296640" y="3980155"/>
            <a:ext cx="2751480" cy="246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商城首頁呈現</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購物車系統</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優惠卷系統</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z="1800" b="0" strike="noStrike" spc="-1" dirty="0">
                <a:solidFill>
                  <a:schemeClr val="bg1"/>
                </a:solidFill>
                <a:latin typeface="微軟正黑體" panose="020B0604030504040204" pitchFamily="34" charset="-120"/>
                <a:ea typeface="微軟正黑體" panose="020B0604030504040204" pitchFamily="34" charset="-120"/>
              </a:rPr>
              <a:t>綠界</a:t>
            </a:r>
            <a:r>
              <a:rPr lang="zh-TW" sz="1800" b="0" strike="noStrike" spc="-1" dirty="0">
                <a:solidFill>
                  <a:schemeClr val="bg1"/>
                </a:solidFill>
                <a:latin typeface="微軟正黑體" panose="020B0604030504040204" pitchFamily="34" charset="-120"/>
                <a:ea typeface="微軟正黑體" panose="020B0604030504040204" pitchFamily="34" charset="-120"/>
              </a:rPr>
              <a:t>金流</a:t>
            </a:r>
            <a:r>
              <a:rPr lang="en-US" sz="1800" b="0" strike="noStrike" spc="-1" dirty="0">
                <a:solidFill>
                  <a:schemeClr val="bg1"/>
                </a:solidFill>
                <a:latin typeface="微軟正黑體" panose="020B0604030504040204" pitchFamily="34" charset="-120"/>
                <a:ea typeface="微軟正黑體" panose="020B0604030504040204" pitchFamily="34" charset="-120"/>
              </a:rPr>
              <a:t>API</a:t>
            </a: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訂單管理</a:t>
            </a:r>
            <a:endParaRPr lang="en-US" altLang="zh-TW"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電子報系統</a:t>
            </a:r>
            <a:endParaRPr lang="en-US" altLang="zh-TW"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商品管理系統</a:t>
            </a:r>
            <a:endParaRPr lang="en-US" altLang="zh-TW"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商品檢舉系統</a:t>
            </a:r>
            <a:endParaRPr lang="en-US" altLang="zh-TW" spc="-1" dirty="0">
              <a:solidFill>
                <a:schemeClr val="bg1"/>
              </a:solidFill>
              <a:latin typeface="微軟正黑體" panose="020B0604030504040204" pitchFamily="34" charset="-120"/>
              <a:ea typeface="微軟正黑體" panose="020B0604030504040204" pitchFamily="34" charset="-120"/>
            </a:endParaRPr>
          </a:p>
          <a:p>
            <a:pPr>
              <a:lnSpc>
                <a:spcPct val="100000"/>
              </a:lnSpc>
            </a:pPr>
            <a:endParaRPr lang="en-US" sz="1800" b="0" strike="noStrike" spc="-1" dirty="0">
              <a:solidFill>
                <a:schemeClr val="bg1"/>
              </a:solidFill>
              <a:latin typeface="Arial"/>
            </a:endParaRPr>
          </a:p>
        </p:txBody>
      </p:sp>
      <p:sp>
        <p:nvSpPr>
          <p:cNvPr id="181" name="矩形 180"/>
          <p:cNvSpPr/>
          <p:nvPr/>
        </p:nvSpPr>
        <p:spPr>
          <a:xfrm>
            <a:off x="3205080" y="3996973"/>
            <a:ext cx="2694960" cy="251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r>
              <a:rPr lang="zh-TW" b="0" strike="noStrike" spc="-1" dirty="0">
                <a:solidFill>
                  <a:schemeClr val="bg1"/>
                </a:solidFill>
                <a:latin typeface="微軟正黑體" panose="020B0604030504040204" pitchFamily="34" charset="-120"/>
                <a:ea typeface="微軟正黑體" panose="020B0604030504040204" pitchFamily="34" charset="-120"/>
              </a:rPr>
              <a:t>工作列表總覽</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多重條件查詢</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工作詳細資料查看</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我的最愛</a:t>
            </a:r>
            <a:endParaRPr lang="en-US" altLang="zh-TW"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最近瀏覽功能</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處理會員檢舉委託</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en-US" b="0" strike="noStrike" spc="-1" dirty="0">
                <a:solidFill>
                  <a:schemeClr val="bg1"/>
                </a:solidFill>
                <a:latin typeface="微軟正黑體" panose="020B0604030504040204" pitchFamily="34" charset="-120"/>
                <a:ea typeface="微軟正黑體" panose="020B0604030504040204" pitchFamily="34" charset="-120"/>
              </a:rPr>
              <a:t>Azure</a:t>
            </a:r>
            <a:r>
              <a:rPr lang="zh-TW" b="0" strike="noStrike" spc="-1" dirty="0">
                <a:solidFill>
                  <a:schemeClr val="bg1"/>
                </a:solidFill>
                <a:latin typeface="微軟正黑體" panose="020B0604030504040204" pitchFamily="34" charset="-120"/>
                <a:ea typeface="微軟正黑體" panose="020B0604030504040204" pitchFamily="34" charset="-120"/>
              </a:rPr>
              <a:t>雲端實作</a:t>
            </a:r>
            <a:endParaRPr lang="en-US" b="0" strike="noStrike" spc="-1" dirty="0">
              <a:solidFill>
                <a:schemeClr val="bg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DFDA7984-A660-481C-A10E-257AF233CB79}"/>
              </a:ext>
            </a:extLst>
          </p:cNvPr>
          <p:cNvSpPr txBox="1"/>
          <p:nvPr/>
        </p:nvSpPr>
        <p:spPr>
          <a:xfrm>
            <a:off x="129608" y="3996515"/>
            <a:ext cx="2776722" cy="2031325"/>
          </a:xfrm>
          <a:prstGeom prst="rect">
            <a:avLst/>
          </a:prstGeom>
          <a:noFill/>
        </p:spPr>
        <p:txBody>
          <a:bodyPr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委託管理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會員應徵系統</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委託完成上傳及下載檔案 </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識別登入 狀態更新通知 </a:t>
            </a:r>
            <a:endParaRPr lang="en-US" altLang="zh-TW" dirty="0">
              <a:solidFill>
                <a:schemeClr val="bg1"/>
              </a:solidFill>
              <a:latin typeface="微軟正黑體" panose="020B0604030504040204" pitchFamily="34" charset="-120"/>
              <a:ea typeface="微軟正黑體" panose="020B0604030504040204" pitchFamily="34" charset="-120"/>
            </a:endParaRPr>
          </a:p>
          <a:p>
            <a:r>
              <a:rPr lang="en-US" altLang="zh-TW" dirty="0">
                <a:solidFill>
                  <a:schemeClr val="bg1"/>
                </a:solidFill>
                <a:latin typeface="微軟正黑體" panose="020B0604030504040204" pitchFamily="34" charset="-120"/>
                <a:ea typeface="微軟正黑體" panose="020B0604030504040204" pitchFamily="34" charset="-120"/>
              </a:rPr>
              <a:t>Open AI</a:t>
            </a:r>
            <a:r>
              <a:rPr lang="zh-TW" altLang="en-US" dirty="0">
                <a:solidFill>
                  <a:schemeClr val="bg1"/>
                </a:solidFill>
                <a:latin typeface="微軟正黑體" panose="020B0604030504040204" pitchFamily="34" charset="-120"/>
                <a:ea typeface="微軟正黑體" panose="020B0604030504040204" pitchFamily="34" charset="-120"/>
              </a:rPr>
              <a:t>生成內容</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自動篩選技能類別 </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錄取及備選功能</a:t>
            </a:r>
          </a:p>
        </p:txBody>
      </p:sp>
      <p:pic>
        <p:nvPicPr>
          <p:cNvPr id="4" name="圖片 3">
            <a:extLst>
              <a:ext uri="{FF2B5EF4-FFF2-40B4-BE49-F238E27FC236}">
                <a16:creationId xmlns:a16="http://schemas.microsoft.com/office/drawing/2014/main" id="{EC7BF4F5-5A0E-4238-B48A-2EA873AB89AA}"/>
              </a:ext>
            </a:extLst>
          </p:cNvPr>
          <p:cNvPicPr>
            <a:picLocks noChangeAspect="1"/>
          </p:cNvPicPr>
          <p:nvPr/>
        </p:nvPicPr>
        <p:blipFill rotWithShape="1">
          <a:blip r:embed="rId3">
            <a:extLst>
              <a:ext uri="{28A0092B-C50C-407E-A947-70E740481C1C}">
                <a14:useLocalDpi xmlns:a14="http://schemas.microsoft.com/office/drawing/2010/main" val="0"/>
              </a:ext>
            </a:extLst>
          </a:blip>
          <a:srcRect t="24111" b="24967"/>
          <a:stretch/>
        </p:blipFill>
        <p:spPr>
          <a:xfrm>
            <a:off x="6132027" y="1668239"/>
            <a:ext cx="2887414" cy="1947027"/>
          </a:xfrm>
          <a:prstGeom prst="rect">
            <a:avLst/>
          </a:prstGeom>
        </p:spPr>
      </p:pic>
      <p:pic>
        <p:nvPicPr>
          <p:cNvPr id="5" name="圖片 4">
            <a:extLst>
              <a:ext uri="{FF2B5EF4-FFF2-40B4-BE49-F238E27FC236}">
                <a16:creationId xmlns:a16="http://schemas.microsoft.com/office/drawing/2014/main" id="{95661BEA-4A4E-4E6A-A833-AF8320F3E993}"/>
              </a:ext>
            </a:extLst>
          </p:cNvPr>
          <p:cNvPicPr>
            <a:picLocks noChangeAspect="1"/>
          </p:cNvPicPr>
          <p:nvPr/>
        </p:nvPicPr>
        <p:blipFill rotWithShape="1">
          <a:blip r:embed="rId4">
            <a:extLst>
              <a:ext uri="{28A0092B-C50C-407E-A947-70E740481C1C}">
                <a14:useLocalDpi xmlns:a14="http://schemas.microsoft.com/office/drawing/2010/main" val="0"/>
              </a:ext>
            </a:extLst>
          </a:blip>
          <a:srcRect t="44251" b="4655"/>
          <a:stretch/>
        </p:blipFill>
        <p:spPr>
          <a:xfrm>
            <a:off x="3115353" y="1648654"/>
            <a:ext cx="2886780" cy="1966612"/>
          </a:xfrm>
          <a:prstGeom prst="rect">
            <a:avLst/>
          </a:prstGeom>
        </p:spPr>
      </p:pic>
      <p:pic>
        <p:nvPicPr>
          <p:cNvPr id="7" name="圖片 6">
            <a:extLst>
              <a:ext uri="{FF2B5EF4-FFF2-40B4-BE49-F238E27FC236}">
                <a16:creationId xmlns:a16="http://schemas.microsoft.com/office/drawing/2014/main" id="{AFD470DC-29FD-4FBE-9568-BF20B639673C}"/>
              </a:ext>
            </a:extLst>
          </p:cNvPr>
          <p:cNvPicPr>
            <a:picLocks noChangeAspect="1"/>
          </p:cNvPicPr>
          <p:nvPr/>
        </p:nvPicPr>
        <p:blipFill rotWithShape="1">
          <a:blip r:embed="rId5">
            <a:extLst>
              <a:ext uri="{28A0092B-C50C-407E-A947-70E740481C1C}">
                <a14:useLocalDpi xmlns:a14="http://schemas.microsoft.com/office/drawing/2010/main" val="0"/>
              </a:ext>
            </a:extLst>
          </a:blip>
          <a:srcRect l="10349" r="7705"/>
          <a:stretch/>
        </p:blipFill>
        <p:spPr>
          <a:xfrm>
            <a:off x="74579" y="1642082"/>
            <a:ext cx="2886781" cy="1981556"/>
          </a:xfrm>
          <a:prstGeom prst="rect">
            <a:avLst/>
          </a:prstGeom>
        </p:spPr>
      </p:pic>
      <p:pic>
        <p:nvPicPr>
          <p:cNvPr id="9" name="圖片 8">
            <a:extLst>
              <a:ext uri="{FF2B5EF4-FFF2-40B4-BE49-F238E27FC236}">
                <a16:creationId xmlns:a16="http://schemas.microsoft.com/office/drawing/2014/main" id="{44C31DFD-8F6E-41CE-A563-3CFBD16053C8}"/>
              </a:ext>
            </a:extLst>
          </p:cNvPr>
          <p:cNvPicPr>
            <a:picLocks noChangeAspect="1"/>
          </p:cNvPicPr>
          <p:nvPr/>
        </p:nvPicPr>
        <p:blipFill rotWithShape="1">
          <a:blip r:embed="rId6">
            <a:extLst>
              <a:ext uri="{28A0092B-C50C-407E-A947-70E740481C1C}">
                <a14:useLocalDpi xmlns:a14="http://schemas.microsoft.com/office/drawing/2010/main" val="0"/>
              </a:ext>
            </a:extLst>
          </a:blip>
          <a:srcRect t="13483" b="35226"/>
          <a:stretch/>
        </p:blipFill>
        <p:spPr>
          <a:xfrm>
            <a:off x="9172439" y="1671706"/>
            <a:ext cx="2875681" cy="1966613"/>
          </a:xfrm>
          <a:prstGeom prst="rect">
            <a:avLst/>
          </a:prstGeom>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資料庫架構</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pic>
        <p:nvPicPr>
          <p:cNvPr id="5" name="圖片 4">
            <a:extLst>
              <a:ext uri="{FF2B5EF4-FFF2-40B4-BE49-F238E27FC236}">
                <a16:creationId xmlns:a16="http://schemas.microsoft.com/office/drawing/2014/main" id="{09A90617-5BC3-4812-A4E1-97DAF091C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185" y="3783595"/>
            <a:ext cx="3784237" cy="3018839"/>
          </a:xfrm>
          <a:prstGeom prst="rect">
            <a:avLst/>
          </a:prstGeom>
        </p:spPr>
      </p:pic>
      <p:pic>
        <p:nvPicPr>
          <p:cNvPr id="7" name="圖片 6">
            <a:extLst>
              <a:ext uri="{FF2B5EF4-FFF2-40B4-BE49-F238E27FC236}">
                <a16:creationId xmlns:a16="http://schemas.microsoft.com/office/drawing/2014/main" id="{059548B1-21A2-43F0-AD39-B1ED09EF4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52" y="2302934"/>
            <a:ext cx="3214934" cy="4284202"/>
          </a:xfrm>
          <a:prstGeom prst="rect">
            <a:avLst/>
          </a:prstGeom>
        </p:spPr>
      </p:pic>
      <p:pic>
        <p:nvPicPr>
          <p:cNvPr id="9" name="圖片 8">
            <a:extLst>
              <a:ext uri="{FF2B5EF4-FFF2-40B4-BE49-F238E27FC236}">
                <a16:creationId xmlns:a16="http://schemas.microsoft.com/office/drawing/2014/main" id="{ED07E9C1-D8C2-4BD3-8B53-44E5878F3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185" y="1705476"/>
            <a:ext cx="3809189" cy="2095339"/>
          </a:xfrm>
          <a:prstGeom prst="rect">
            <a:avLst/>
          </a:prstGeom>
        </p:spPr>
      </p:pic>
      <p:pic>
        <p:nvPicPr>
          <p:cNvPr id="11" name="圖片 10">
            <a:extLst>
              <a:ext uri="{FF2B5EF4-FFF2-40B4-BE49-F238E27FC236}">
                <a16:creationId xmlns:a16="http://schemas.microsoft.com/office/drawing/2014/main" id="{78C7C14F-260D-4E72-A7C9-F411E36B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422" y="2302934"/>
            <a:ext cx="4081900" cy="3725046"/>
          </a:xfrm>
          <a:prstGeom prst="rect">
            <a:avLst/>
          </a:prstGeom>
        </p:spPr>
      </p:pic>
    </p:spTree>
    <p:extLst>
      <p:ext uri="{BB962C8B-B14F-4D97-AF65-F5344CB8AC3E}">
        <p14:creationId xmlns:p14="http://schemas.microsoft.com/office/powerpoint/2010/main" val="421857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資料庫全局</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pic>
        <p:nvPicPr>
          <p:cNvPr id="8" name="圖片 7">
            <a:extLst>
              <a:ext uri="{FF2B5EF4-FFF2-40B4-BE49-F238E27FC236}">
                <a16:creationId xmlns:a16="http://schemas.microsoft.com/office/drawing/2014/main" id="{FA615B09-C60C-4F60-822C-AB5777E0F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546" y="1690360"/>
            <a:ext cx="4318908" cy="5065620"/>
          </a:xfrm>
          <a:prstGeom prst="rect">
            <a:avLst/>
          </a:prstGeom>
        </p:spPr>
      </p:pic>
    </p:spTree>
    <p:extLst>
      <p:ext uri="{BB962C8B-B14F-4D97-AF65-F5344CB8AC3E}">
        <p14:creationId xmlns:p14="http://schemas.microsoft.com/office/powerpoint/2010/main" val="770224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eaVert" wrap="none" rtlCol="0">
        <a:spAutoFit/>
      </a:bodyPr>
      <a:lstStyle>
        <a:defPPr algn="l">
          <a:defRPr dirty="0" smtClean="0">
            <a:solidFill>
              <a:schemeClr val="bg1"/>
            </a:solidFill>
            <a:latin typeface="微軟正黑體" panose="020B0604030504040204" pitchFamily="34" charset="-120"/>
            <a:ea typeface="微軟正黑體" panose="020B0604030504040204" pitchFamily="34" charset="-12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1251</TotalTime>
  <Words>1124</Words>
  <Application>Microsoft Office PowerPoint</Application>
  <PresentationFormat>寬螢幕</PresentationFormat>
  <Paragraphs>259</Paragraphs>
  <Slides>41</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41</vt:i4>
      </vt:variant>
    </vt:vector>
  </HeadingPairs>
  <TitlesOfParts>
    <vt:vector size="49" baseType="lpstr">
      <vt:lpstr>Taipei Sans TC Beta</vt:lpstr>
      <vt:lpstr>微軟正黑體</vt:lpstr>
      <vt:lpstr>新細明體</vt:lpstr>
      <vt:lpstr>Arial</vt:lpstr>
      <vt:lpstr>Calibri</vt:lpstr>
      <vt:lpstr>Calibri Light</vt:lpstr>
      <vt:lpstr>Source Sans Pro</vt:lpstr>
      <vt:lpstr>Office 佈景主題</vt:lpstr>
      <vt:lpstr>PowerPoint 簡報</vt:lpstr>
      <vt:lpstr>專題大綱</vt:lpstr>
      <vt:lpstr>主題發想</vt:lpstr>
      <vt:lpstr>專案流程</vt:lpstr>
      <vt:lpstr>網站架構</vt:lpstr>
      <vt:lpstr>組員介紹</vt:lpstr>
      <vt:lpstr>組員介紹</vt:lpstr>
      <vt:lpstr>資料庫架構</vt:lpstr>
      <vt:lpstr>資料庫全局</vt:lpstr>
      <vt:lpstr>開發技術</vt:lpstr>
      <vt:lpstr>系統展示</vt:lpstr>
      <vt:lpstr>特別感謝</vt:lpstr>
      <vt:lpstr>特別感謝</vt:lpstr>
      <vt:lpstr>                  附錄－各功能詳細畫面</vt:lpstr>
      <vt:lpstr>組長 李彥霖</vt:lpstr>
      <vt:lpstr>PowerPoint 簡報</vt:lpstr>
      <vt:lpstr>PowerPoint 簡報</vt:lpstr>
      <vt:lpstr>組員 邊志祥</vt:lpstr>
      <vt:lpstr>PowerPoint 簡報</vt:lpstr>
      <vt:lpstr>PowerPoint 簡報</vt:lpstr>
      <vt:lpstr>組員 郭語喬</vt:lpstr>
      <vt:lpstr>PowerPoint 簡報</vt:lpstr>
      <vt:lpstr>PowerPoint 簡報</vt:lpstr>
      <vt:lpstr>組員 唐孟宏</vt:lpstr>
      <vt:lpstr>PowerPoint 簡報</vt:lpstr>
      <vt:lpstr>PowerPoint 簡報</vt:lpstr>
      <vt:lpstr>組員 黃子倫</vt:lpstr>
      <vt:lpstr>PowerPoint 簡報</vt:lpstr>
      <vt:lpstr>PowerPoint 簡報</vt:lpstr>
      <vt:lpstr>組員 朱禹丞</vt:lpstr>
      <vt:lpstr>委託首頁</vt:lpstr>
      <vt:lpstr>委託主頁</vt:lpstr>
      <vt:lpstr>專案雲端化(Azure)</vt:lpstr>
      <vt:lpstr>組員 邱炫嘉</vt:lpstr>
      <vt:lpstr>論壇主頁</vt:lpstr>
      <vt:lpstr>發文章，留言(Ckeditor)</vt:lpstr>
      <vt:lpstr>按讚功能與檢舉</vt:lpstr>
      <vt:lpstr>組員 辜克銘</vt:lpstr>
      <vt:lpstr>分享功能</vt:lpstr>
      <vt:lpstr>訂單分析功能</vt:lpstr>
      <vt:lpstr>檢舉功能及懲處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groot1023</cp:lastModifiedBy>
  <cp:revision>73</cp:revision>
  <dcterms:created xsi:type="dcterms:W3CDTF">2023-12-18T05:54:52Z</dcterms:created>
  <dcterms:modified xsi:type="dcterms:W3CDTF">2023-12-27T06:05:16Z</dcterms:modified>
</cp:coreProperties>
</file>